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drawings/drawing1.xml" ContentType="application/vnd.openxmlformats-officedocument.drawingml.chartshapes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421" r:id="rId2"/>
    <p:sldId id="440" r:id="rId3"/>
    <p:sldId id="424" r:id="rId4"/>
    <p:sldId id="425" r:id="rId5"/>
    <p:sldId id="428" r:id="rId6"/>
    <p:sldId id="427" r:id="rId7"/>
    <p:sldId id="429" r:id="rId8"/>
    <p:sldId id="430" r:id="rId9"/>
    <p:sldId id="431" r:id="rId10"/>
    <p:sldId id="305" r:id="rId11"/>
    <p:sldId id="435" r:id="rId12"/>
    <p:sldId id="436" r:id="rId13"/>
    <p:sldId id="437" r:id="rId14"/>
    <p:sldId id="854" r:id="rId15"/>
    <p:sldId id="856" r:id="rId16"/>
    <p:sldId id="434" r:id="rId17"/>
    <p:sldId id="858" r:id="rId18"/>
    <p:sldId id="433" r:id="rId19"/>
    <p:sldId id="297" r:id="rId20"/>
    <p:sldId id="432" r:id="rId21"/>
    <p:sldId id="410" r:id="rId22"/>
    <p:sldId id="259" r:id="rId23"/>
    <p:sldId id="258" r:id="rId24"/>
    <p:sldId id="261" r:id="rId25"/>
    <p:sldId id="260" r:id="rId26"/>
    <p:sldId id="438" r:id="rId27"/>
    <p:sldId id="409" r:id="rId28"/>
    <p:sldId id="859" r:id="rId29"/>
    <p:sldId id="379" r:id="rId30"/>
    <p:sldId id="851" r:id="rId31"/>
    <p:sldId id="289" r:id="rId32"/>
    <p:sldId id="439" r:id="rId33"/>
    <p:sldId id="263" r:id="rId34"/>
    <p:sldId id="852" r:id="rId35"/>
    <p:sldId id="838" r:id="rId3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3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ncent\Documents\THESE\Experience%202019-2020\TRAITS%202019-2020\Liste%20toutes%20esp&#232;ces%20identifi&#233;e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[Liste toutes espèces identifiées.xlsx]Feuil1!Tableau croisé dynamique4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</c:pivotFmt>
    </c:pivotFmts>
    <c:plotArea>
      <c:layout>
        <c:manualLayout>
          <c:layoutTarget val="inner"/>
          <c:xMode val="edge"/>
          <c:yMode val="edge"/>
          <c:x val="0.21912653563763668"/>
          <c:y val="4.4091951252083331E-2"/>
          <c:w val="0.46658016147635523"/>
          <c:h val="0.74601198709082528"/>
        </c:manualLayout>
      </c:layout>
      <c:doughnutChart>
        <c:varyColors val="1"/>
        <c:ser>
          <c:idx val="0"/>
          <c:order val="0"/>
          <c:tx>
            <c:strRef>
              <c:f>Feuil1!$K$7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50B-422D-B420-1DA0BACEDA2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0B-422D-B420-1DA0BACEDA2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50B-422D-B420-1DA0BACEDA2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50B-422D-B420-1DA0BACEDA28}"/>
              </c:ext>
            </c:extLst>
          </c:dPt>
          <c:cat>
            <c:strRef>
              <c:f>Feuil1!$J$8:$J$12</c:f>
              <c:strCache>
                <c:ptCount val="4"/>
                <c:pt idx="0">
                  <c:v>DD</c:v>
                </c:pt>
                <c:pt idx="1">
                  <c:v>LC</c:v>
                </c:pt>
                <c:pt idx="2">
                  <c:v>NA</c:v>
                </c:pt>
                <c:pt idx="3">
                  <c:v>NT</c:v>
                </c:pt>
              </c:strCache>
            </c:strRef>
          </c:cat>
          <c:val>
            <c:numRef>
              <c:f>Feuil1!$K$8:$K$12</c:f>
              <c:numCache>
                <c:formatCode>General</c:formatCode>
                <c:ptCount val="4"/>
                <c:pt idx="0">
                  <c:v>20</c:v>
                </c:pt>
                <c:pt idx="1">
                  <c:v>108</c:v>
                </c:pt>
                <c:pt idx="2">
                  <c:v>42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0B-422D-B420-1DA0BACEDA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472819021333319"/>
          <c:y val="0.26168207887977607"/>
          <c:w val="0.21325436612810941"/>
          <c:h val="0.403413888616619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ahnschrift SemiCondensed" panose="020B0502040204020203" pitchFamily="34" charset="0"/>
              <a:ea typeface="+mn-ea"/>
              <a:cs typeface="+mn-cs"/>
            </a:defRPr>
          </a:pPr>
          <a:endParaRPr lang="en-B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E"/>
    </a:p>
  </c:txPr>
  <c:externalData r:id="rId3">
    <c:autoUpdate val="0"/>
  </c:externalData>
  <c:userShapes r:id="rId4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0.41941</cdr:x>
      <cdr:y>0</cdr:y>
    </cdr:from>
    <cdr:to>
      <cdr:x>0.46554</cdr:x>
      <cdr:y>0.25369</cdr:y>
    </cdr:to>
    <cdr:sp macro="" textlink="">
      <cdr:nvSpPr>
        <cdr:cNvPr id="2" name="Ellipse 1">
          <a:extLst xmlns:a="http://schemas.openxmlformats.org/drawingml/2006/main">
            <a:ext uri="{FF2B5EF4-FFF2-40B4-BE49-F238E27FC236}">
              <a16:creationId xmlns:a16="http://schemas.microsoft.com/office/drawing/2014/main" id="{210F8EF9-4FB7-4B0F-996F-3560C371B1F8}"/>
            </a:ext>
          </a:extLst>
        </cdr:cNvPr>
        <cdr:cNvSpPr/>
      </cdr:nvSpPr>
      <cdr:spPr>
        <a:xfrm xmlns:a="http://schemas.openxmlformats.org/drawingml/2006/main">
          <a:off x="3385588" y="0"/>
          <a:ext cx="372371" cy="1094332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762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fr-FR"/>
        </a:p>
      </cdr:txBody>
    </cdr:sp>
  </cdr:relSizeAnchor>
  <cdr:relSizeAnchor xmlns:cdr="http://schemas.openxmlformats.org/drawingml/2006/chartDrawing">
    <cdr:from>
      <cdr:x>0.78953</cdr:x>
      <cdr:y>0.47178</cdr:y>
    </cdr:from>
    <cdr:to>
      <cdr:x>0.89005</cdr:x>
      <cdr:y>0.64884</cdr:y>
    </cdr:to>
    <cdr:sp macro="" textlink="">
      <cdr:nvSpPr>
        <cdr:cNvPr id="3" name="Ellipse 2">
          <a:extLst xmlns:a="http://schemas.openxmlformats.org/drawingml/2006/main">
            <a:ext uri="{FF2B5EF4-FFF2-40B4-BE49-F238E27FC236}">
              <a16:creationId xmlns:a16="http://schemas.microsoft.com/office/drawing/2014/main" id="{2AD03AAE-5546-49D4-BBF9-37EE67B3E734}"/>
            </a:ext>
          </a:extLst>
        </cdr:cNvPr>
        <cdr:cNvSpPr/>
      </cdr:nvSpPr>
      <cdr:spPr>
        <a:xfrm xmlns:a="http://schemas.openxmlformats.org/drawingml/2006/main">
          <a:off x="6203528" y="2176218"/>
          <a:ext cx="789787" cy="81674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fr-FR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24753-B055-4395-BB04-5C9D6D335831}" type="datetimeFigureOut">
              <a:rPr lang="fr-FR" smtClean="0"/>
              <a:t>07/12/2022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AD5A8-E521-4DED-AD37-C18CC4D1CA7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216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255390-FFC0-4CDD-A8DC-7A39DA711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5773D4D-20E6-4B95-8170-9D4AE020E7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A5024-D92F-4D5C-AA65-4B323A842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17F99-5B11-481F-89A6-57AE5662B35C}" type="datetime1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F0A9B0-0060-4A09-AE0E-2F2C94A6A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2A7715-0E19-48B9-85D7-20D6CC33B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131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1A04BC-BEFA-48C5-9E65-E37F4A66F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5028195-3424-40B0-906C-B9F93102A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7ECE28-1CEF-4589-87D6-51B2B3EA0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71D5-C3AA-4C76-810C-D9C806535969}" type="datetime1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2239E6-1D63-4190-93E6-AC533BF1F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5EB02A-81A9-44AE-A73A-FE125D22A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523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C3FDE11-03C3-4DFE-8EE2-D6C2738AAB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F1D75E4-E5B2-4FCF-998C-83D80A615A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4C331B-1F81-4A99-B070-A3D8518C8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6CD0-21E5-48FD-8A5D-991B51ECCEB0}" type="datetime1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3DF93A-725A-4069-8B9D-E91782735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F249309-C4C7-42E9-99D3-5505613D8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96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9B9FB8-2F75-460A-8047-79F0A21E7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80DC7F-6FC3-4B4E-B0FA-0C783AA91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660E2D-3937-47C5-AE85-3834883C0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6C8B-F0E6-4B75-AA9E-088FCACDD6E3}" type="datetime1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DF1FD90-76B5-413A-B2AF-CDC63515B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A0AB852-A439-4A61-AD66-60C696266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1520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A94C93-45D4-4AAC-9A7F-50981AC50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555A5F-2446-4F3E-B2DD-1B2D00553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38CDFE-7D78-407A-9A16-C6DCF6F97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0BFCE-6254-4528-BBAF-C88B220B08BC}" type="datetime1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F68144-66FA-43CD-88F6-DC7A758D6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50E305-DC29-42B7-8C11-AC1624D57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5488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EAA8DB-7CF8-4C4D-B083-58EE17D91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712AF8-31A8-485E-8FEF-3A6654E7E2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4952D5C-B5C0-4723-8A6C-6796DBE37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CB207EF-02D6-4888-99F1-6EA1DB29A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302C0-3902-4C47-B778-C3F0EF793AB7}" type="datetime1">
              <a:rPr lang="fr-FR" smtClean="0"/>
              <a:t>07/12/2022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14B130A-A5C2-4E3D-AF8B-6517E4F5D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C4662B0-4919-4AC2-B4E7-290308261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5606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CB09ED-E792-420F-964C-7EDB8EF39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E95135-F6BF-469F-80D3-ADA252500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43D9679-E532-4EA5-A51D-65F5A49A67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AF08209-3A99-4A99-9E57-9EAE6A52B2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AC0E549-B26B-422C-AF83-53C006965A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738F4CA-F808-46BC-B261-380F02AA6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AB65A-DC0C-44A7-AE11-4D189E0BD221}" type="datetime1">
              <a:rPr lang="fr-FR" smtClean="0"/>
              <a:t>07/12/2022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6F7D2E0-102F-4606-9AD7-9EB7B793B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42B7C6E-0214-44CA-B651-1E45DBD1B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1508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A6D0C0-9A40-40C3-96C1-09CD00D7A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528B433-B7D2-4DCB-9CD4-8E4928825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8CF9A-8862-4BFD-97D8-E5330E05F237}" type="datetime1">
              <a:rPr lang="fr-FR" smtClean="0"/>
              <a:t>07/12/2022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A304EC-CF6D-4739-BB70-34D81FA8B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1DDA7A6-20B5-4E8D-A074-90F061B9F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308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48CF983-5632-4B16-BE27-A7E99BB60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4C28A-1F60-48CC-813D-A6BD18ED6823}" type="datetime1">
              <a:rPr lang="fr-FR" smtClean="0"/>
              <a:t>07/12/2022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A161FDF-2DF5-405D-B1D7-F977EFC7B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BD4FB8D-FBA0-4DF6-B632-8F7DE70D6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688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B3206F-776F-4E21-9331-791F71282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D7B374-0373-4007-916A-448D7C70F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46CAB1-0C12-4EB8-A649-D423A1BA74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CDE494-AFF3-46D0-9F0F-3F2445881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086-757C-493E-AB5E-6E44B23F41DC}" type="datetime1">
              <a:rPr lang="fr-FR" smtClean="0"/>
              <a:t>07/12/2022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C8F65C7-ED1D-4AFD-BD8F-68761B69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853B113-E227-4EED-9632-B46454AFC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4449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D14405-33B6-4054-8691-32CCFB2D9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DC7B0C2-7BAC-47D9-833F-E80812EF1A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7995879-0D58-4840-8C7C-DBFC37335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38F4E60-B570-426A-93C8-CD0D742AB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636C5-965B-497B-8C2A-0CE52CBCCCA9}" type="datetime1">
              <a:rPr lang="fr-FR" smtClean="0"/>
              <a:t>07/12/2022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3C47595-DCF5-4F8A-A056-9ADD71A2F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EB9FF51-E5D6-42D7-A5D8-3D80AD413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1200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B2253F5-CA03-4096-B4BA-07B9650D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AE6A2C-4A98-4DE0-BD98-A3FF31C05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BD1E97-846E-4852-8BE3-559498E649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A23BE-40FF-4C71-9747-9D1A51DBF2B2}" type="datetime1">
              <a:rPr lang="fr-FR" smtClean="0"/>
              <a:t>07/12/2022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E5164A-2417-4F5E-A28A-DF57B2E064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5647D91-8A53-4BEF-911F-234F88D030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8500E-AD9B-4748-B416-C7CE374DE0D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89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7.png"/><Relationship Id="rId7" Type="http://schemas.microsoft.com/office/2007/relationships/hdphoto" Target="../media/hdphoto3.wdp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microsoft.com/office/2007/relationships/hdphoto" Target="../media/hdphoto2.wdp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42.svg"/><Relationship Id="rId9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13" Type="http://schemas.openxmlformats.org/officeDocument/2006/relationships/image" Target="../media/image60.png"/><Relationship Id="rId3" Type="http://schemas.openxmlformats.org/officeDocument/2006/relationships/image" Target="../media/image50.svg"/><Relationship Id="rId7" Type="http://schemas.openxmlformats.org/officeDocument/2006/relationships/image" Target="../media/image54.png"/><Relationship Id="rId12" Type="http://schemas.openxmlformats.org/officeDocument/2006/relationships/image" Target="../media/image59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svg"/><Relationship Id="rId10" Type="http://schemas.openxmlformats.org/officeDocument/2006/relationships/image" Target="../media/image57.sv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11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fr/saisons-quatre-saisons-arbre-nature-158601/" TargetMode="External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png"/><Relationship Id="rId9" Type="http://schemas.openxmlformats.org/officeDocument/2006/relationships/image" Target="../media/image1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svg"/><Relationship Id="rId3" Type="http://schemas.openxmlformats.org/officeDocument/2006/relationships/image" Target="../media/image87.svg"/><Relationship Id="rId7" Type="http://schemas.openxmlformats.org/officeDocument/2006/relationships/image" Target="../media/image42.svg"/><Relationship Id="rId12" Type="http://schemas.openxmlformats.org/officeDocument/2006/relationships/image" Target="../media/image47.png"/><Relationship Id="rId17" Type="http://schemas.openxmlformats.org/officeDocument/2006/relationships/hyperlink" Target="http://flickr.com/photos/rucher_orgeval/3414009975" TargetMode="External"/><Relationship Id="rId2" Type="http://schemas.openxmlformats.org/officeDocument/2006/relationships/image" Target="../media/image86.png"/><Relationship Id="rId16" Type="http://schemas.openxmlformats.org/officeDocument/2006/relationships/image" Target="../media/image9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91.svg"/><Relationship Id="rId5" Type="http://schemas.openxmlformats.org/officeDocument/2006/relationships/image" Target="../media/image89.svg"/><Relationship Id="rId15" Type="http://schemas.openxmlformats.org/officeDocument/2006/relationships/image" Target="../media/image36.svg"/><Relationship Id="rId10" Type="http://schemas.openxmlformats.org/officeDocument/2006/relationships/image" Target="../media/image90.png"/><Relationship Id="rId4" Type="http://schemas.openxmlformats.org/officeDocument/2006/relationships/image" Target="../media/image88.png"/><Relationship Id="rId9" Type="http://schemas.openxmlformats.org/officeDocument/2006/relationships/image" Target="../media/image44.svg"/><Relationship Id="rId1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54.png"/><Relationship Id="rId7" Type="http://schemas.openxmlformats.org/officeDocument/2006/relationships/image" Target="../media/image97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svg"/><Relationship Id="rId5" Type="http://schemas.openxmlformats.org/officeDocument/2006/relationships/image" Target="../media/image95.png"/><Relationship Id="rId4" Type="http://schemas.openxmlformats.org/officeDocument/2006/relationships/image" Target="../media/image94.sv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emf"/><Relationship Id="rId4" Type="http://schemas.openxmlformats.org/officeDocument/2006/relationships/image" Target="../media/image10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5" Type="http://schemas.openxmlformats.org/officeDocument/2006/relationships/image" Target="../media/image29.emf"/><Relationship Id="rId4" Type="http://schemas.openxmlformats.org/officeDocument/2006/relationships/image" Target="../media/image10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ame-icons.net/lorc/originals/flower-pot.html" TargetMode="External"/><Relationship Id="rId5" Type="http://schemas.openxmlformats.org/officeDocument/2006/relationships/image" Target="../media/image111.png"/><Relationship Id="rId4" Type="http://schemas.openxmlformats.org/officeDocument/2006/relationships/image" Target="../media/image89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svg.org/vector-image-of-simple-plant-in-a-terracotta-pot" TargetMode="External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hyperlink" Target="https://www.newgrounds.com/art/view/havt/forest-background" TargetMode="External"/><Relationship Id="rId4" Type="http://schemas.openxmlformats.org/officeDocument/2006/relationships/image" Target="../media/image11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1839EE1-6862-48E5-BA03-B01D418E24B0}"/>
              </a:ext>
            </a:extLst>
          </p:cNvPr>
          <p:cNvSpPr/>
          <p:nvPr/>
        </p:nvSpPr>
        <p:spPr>
          <a:xfrm>
            <a:off x="629166" y="4438486"/>
            <a:ext cx="101861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/>
              <a:t>              </a:t>
            </a:r>
          </a:p>
          <a:p>
            <a:endParaRPr lang="fr-FR" sz="2400" b="1" dirty="0"/>
          </a:p>
          <a:p>
            <a:endParaRPr lang="fr-FR" sz="2400" b="1" dirty="0"/>
          </a:p>
          <a:p>
            <a:endParaRPr lang="fr-FR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5B2F99-DED8-4FA3-81BF-6FA6E76C5D85}"/>
              </a:ext>
            </a:extLst>
          </p:cNvPr>
          <p:cNvSpPr/>
          <p:nvPr/>
        </p:nvSpPr>
        <p:spPr>
          <a:xfrm>
            <a:off x="444376" y="2148398"/>
            <a:ext cx="11417268" cy="210666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4000" b="1" dirty="0">
                <a:solidFill>
                  <a:schemeClr val="tx1"/>
                </a:solidFill>
              </a:rPr>
              <a:t>Monitoring and </a:t>
            </a:r>
            <a:r>
              <a:rPr lang="fr-FR" sz="4000" b="1" dirty="0" err="1">
                <a:solidFill>
                  <a:schemeClr val="tx1"/>
                </a:solidFill>
              </a:rPr>
              <a:t>assessment</a:t>
            </a:r>
            <a:r>
              <a:rPr lang="fr-FR" sz="4000" b="1" dirty="0">
                <a:solidFill>
                  <a:schemeClr val="tx1"/>
                </a:solidFill>
              </a:rPr>
              <a:t> of </a:t>
            </a:r>
            <a:r>
              <a:rPr lang="fr-FR" sz="4000" b="1" dirty="0" err="1">
                <a:solidFill>
                  <a:schemeClr val="tx1"/>
                </a:solidFill>
              </a:rPr>
              <a:t>pollinators</a:t>
            </a:r>
            <a:r>
              <a:rPr lang="fr-FR" sz="4000" b="1" dirty="0">
                <a:solidFill>
                  <a:schemeClr val="tx1"/>
                </a:solidFill>
              </a:rPr>
              <a:t> and pollination in </a:t>
            </a:r>
            <a:r>
              <a:rPr lang="fr-FR" sz="4000" b="1" dirty="0" err="1">
                <a:solidFill>
                  <a:schemeClr val="tx1"/>
                </a:solidFill>
              </a:rPr>
              <a:t>urban</a:t>
            </a:r>
            <a:r>
              <a:rPr lang="fr-FR" sz="4000" b="1" dirty="0">
                <a:solidFill>
                  <a:schemeClr val="tx1"/>
                </a:solidFill>
              </a:rPr>
              <a:t> habitats: a focus on Paris (France) and Western Europe</a:t>
            </a:r>
            <a:endParaRPr lang="fr-FR" sz="4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7395EC-6421-48DF-8216-8131BB88C0E8}"/>
              </a:ext>
            </a:extLst>
          </p:cNvPr>
          <p:cNvSpPr/>
          <p:nvPr/>
        </p:nvSpPr>
        <p:spPr>
          <a:xfrm>
            <a:off x="3925030" y="4403095"/>
            <a:ext cx="4455960" cy="6480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Isabelle DAJOZ and Denis MICHEZ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5FF9BEE-5D1C-493E-BE22-35E23E79BF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0231" y1="51231" x2="41462" y2="52231"/>
                        <a14:foregroundMark x1="63615" y1="60077" x2="62462" y2="61462"/>
                        <a14:foregroundMark x1="64462" y1="59154" x2="63308" y2="61769"/>
                        <a14:foregroundMark x1="63923" y1="55154" x2="64385" y2="57615"/>
                        <a14:backgroundMark x1="52692" y1="40692" x2="52692" y2="40846"/>
                        <a14:backgroundMark x1="62615" y1="47538" x2="62846" y2="47538"/>
                      </a14:backgroundRemoval>
                    </a14:imgEffect>
                  </a14:imgLayer>
                </a14:imgProps>
              </a:ext>
            </a:extLst>
          </a:blip>
          <a:srcRect l="26321" t="27568" r="25632" b="29899"/>
          <a:stretch/>
        </p:blipFill>
        <p:spPr>
          <a:xfrm>
            <a:off x="9055223" y="1039915"/>
            <a:ext cx="1288247" cy="114041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D460577-76BD-48DF-A867-91DC15471F4E}"/>
              </a:ext>
            </a:extLst>
          </p:cNvPr>
          <p:cNvSpPr/>
          <p:nvPr/>
        </p:nvSpPr>
        <p:spPr>
          <a:xfrm>
            <a:off x="5194838" y="276984"/>
            <a:ext cx="6768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latin typeface="Bahnschrift SemiCondensed" panose="020B0502040204020203" pitchFamily="34" charset="0"/>
              </a:rPr>
              <a:t>Thursday, </a:t>
            </a:r>
            <a:r>
              <a:rPr lang="fr-FR" sz="2400" dirty="0" err="1">
                <a:latin typeface="Bahnschrift SemiCondensed" panose="020B0502040204020203" pitchFamily="34" charset="0"/>
              </a:rPr>
              <a:t>December</a:t>
            </a:r>
            <a:r>
              <a:rPr lang="fr-FR" sz="2400" dirty="0">
                <a:latin typeface="Bahnschrift SemiCondensed" panose="020B0502040204020203" pitchFamily="34" charset="0"/>
              </a:rPr>
              <a:t> 8 2022</a:t>
            </a:r>
          </a:p>
          <a:p>
            <a:r>
              <a:rPr lang="fr-FR" sz="2400" b="1" dirty="0">
                <a:solidFill>
                  <a:srgbClr val="00B050"/>
                </a:solidFill>
                <a:latin typeface="Bahnschrift SemiCondensed" panose="020B0502040204020203" pitchFamily="34" charset="0"/>
              </a:rPr>
              <a:t>Urban </a:t>
            </a:r>
            <a:r>
              <a:rPr lang="fr-FR" sz="2400" b="1" dirty="0" err="1">
                <a:solidFill>
                  <a:srgbClr val="00B050"/>
                </a:solidFill>
                <a:latin typeface="Bahnschrift SemiCondensed" panose="020B0502040204020203" pitchFamily="34" charset="0"/>
              </a:rPr>
              <a:t>greening</a:t>
            </a:r>
            <a:r>
              <a:rPr lang="fr-FR" sz="2400" b="1" dirty="0">
                <a:solidFill>
                  <a:srgbClr val="00B050"/>
                </a:solidFill>
                <a:latin typeface="Bahnschrift SemiCondensed" panose="020B0502040204020203" pitchFamily="34" charset="0"/>
              </a:rPr>
              <a:t> for </a:t>
            </a:r>
            <a:r>
              <a:rPr lang="fr-FR" sz="2400" b="1" dirty="0" err="1">
                <a:solidFill>
                  <a:srgbClr val="00B050"/>
                </a:solidFill>
                <a:latin typeface="Bahnschrift SemiCondensed" panose="020B0502040204020203" pitchFamily="34" charset="0"/>
              </a:rPr>
              <a:t>pollinators</a:t>
            </a:r>
            <a:r>
              <a:rPr lang="fr-FR" sz="2400" b="1" dirty="0">
                <a:solidFill>
                  <a:srgbClr val="00B050"/>
                </a:solidFill>
                <a:latin typeface="Bahnschrift SemiCondensed" panose="020B0502040204020203" pitchFamily="34" charset="0"/>
              </a:rPr>
              <a:t>: </a:t>
            </a:r>
            <a:r>
              <a:rPr lang="fr-FR" sz="2400" b="1" dirty="0" err="1">
                <a:solidFill>
                  <a:srgbClr val="00B050"/>
                </a:solidFill>
                <a:latin typeface="Bahnschrift SemiCondensed" panose="020B0502040204020203" pitchFamily="34" charset="0"/>
              </a:rPr>
              <a:t>from</a:t>
            </a:r>
            <a:r>
              <a:rPr lang="fr-FR" sz="2400" b="1" dirty="0">
                <a:solidFill>
                  <a:srgbClr val="00B050"/>
                </a:solidFill>
                <a:latin typeface="Bahnschrift SemiCondensed" panose="020B0502040204020203" pitchFamily="34" charset="0"/>
              </a:rPr>
              <a:t> </a:t>
            </a:r>
            <a:r>
              <a:rPr lang="fr-FR" sz="2400" b="1" dirty="0" err="1">
                <a:solidFill>
                  <a:srgbClr val="00B050"/>
                </a:solidFill>
                <a:latin typeface="Bahnschrift SemiCondensed" panose="020B0502040204020203" pitchFamily="34" charset="0"/>
              </a:rPr>
              <a:t>policy</a:t>
            </a:r>
            <a:r>
              <a:rPr lang="fr-FR" sz="2400" b="1" dirty="0">
                <a:solidFill>
                  <a:srgbClr val="00B050"/>
                </a:solidFill>
                <a:latin typeface="Bahnschrift SemiCondensed" panose="020B0502040204020203" pitchFamily="34" charset="0"/>
              </a:rPr>
              <a:t> to practice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750F546-B28B-4AA2-8155-388ED387E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02" y="5066805"/>
            <a:ext cx="1653228" cy="1653228"/>
          </a:xfrm>
          <a:prstGeom prst="rect">
            <a:avLst/>
          </a:prstGeom>
        </p:spPr>
      </p:pic>
      <p:pic>
        <p:nvPicPr>
          <p:cNvPr id="1026" name="Picture 2" descr="Université Paris Cité | Bienvenue à Université Paris Cité">
            <a:extLst>
              <a:ext uri="{FF2B5EF4-FFF2-40B4-BE49-F238E27FC236}">
                <a16:creationId xmlns:a16="http://schemas.microsoft.com/office/drawing/2014/main" id="{CDC90D28-D684-4B19-9E10-1131BCC6F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582" y="5565482"/>
            <a:ext cx="2274068" cy="86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E1B2EBE-5BFC-471B-A500-AA54780070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7" y="195072"/>
            <a:ext cx="2799149" cy="105667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B34346C-CDDE-4CD6-B4C9-EE3F55E3C5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452" y="195072"/>
            <a:ext cx="1866347" cy="131413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7957AB0-EE54-4E4A-BB2F-1BC2F9CC54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755" y="5666081"/>
            <a:ext cx="2175943" cy="7403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A0A75B-85E0-46B8-B4D7-4768454FB6D9}"/>
              </a:ext>
            </a:extLst>
          </p:cNvPr>
          <p:cNvSpPr/>
          <p:nvPr/>
        </p:nvSpPr>
        <p:spPr>
          <a:xfrm>
            <a:off x="5982979" y="5818085"/>
            <a:ext cx="363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highlight>
                  <a:srgbClr val="FFFF00"/>
                </a:highlight>
                <a:latin typeface="Bahnschrift SemiCondensed" panose="020B0502040204020203" pitchFamily="34" charset="0"/>
              </a:rPr>
              <a:t>Denis le logo de ton labo. ici</a:t>
            </a:r>
            <a:endParaRPr lang="fr-FR" sz="2400" b="1" dirty="0">
              <a:highlight>
                <a:srgbClr val="FFFF00"/>
              </a:highlight>
              <a:latin typeface="Bahnschrift SemiCondensed" panose="020B0502040204020203" pitchFamily="34" charset="0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EC98173-8A47-4EAE-9F7C-D35CBD514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48500E-AD9B-4748-B416-C7CE374DE0D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5208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063552" y="215527"/>
            <a:ext cx="8196258" cy="5232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But are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cities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place to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(e) ?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55929"/>
            <a:ext cx="4678240" cy="5400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778" y="4198836"/>
            <a:ext cx="7206976" cy="224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771471" y="2305221"/>
            <a:ext cx="4678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i="1" dirty="0"/>
              <a:t>Bombus affinis </a:t>
            </a:r>
          </a:p>
          <a:p>
            <a:pPr algn="ctr"/>
            <a:r>
              <a:rPr lang="fr-FR" sz="2000" b="1" dirty="0"/>
              <a:t>Madison city (USA) 250 000 habitants</a:t>
            </a:r>
          </a:p>
        </p:txBody>
      </p:sp>
    </p:spTree>
    <p:extLst>
      <p:ext uri="{BB962C8B-B14F-4D97-AF65-F5344CB8AC3E}">
        <p14:creationId xmlns:p14="http://schemas.microsoft.com/office/powerpoint/2010/main" val="221915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497D196-E9EF-4391-A7A7-7D6C64CD0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6724" y="1181634"/>
            <a:ext cx="5499338" cy="503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DE48C58-BC42-4569-9735-125EB8FF5704}"/>
              </a:ext>
            </a:extLst>
          </p:cNvPr>
          <p:cNvSpPr txBox="1"/>
          <p:nvPr/>
        </p:nvSpPr>
        <p:spPr>
          <a:xfrm>
            <a:off x="246673" y="3011478"/>
            <a:ext cx="666945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400" dirty="0" err="1"/>
              <a:t>Database</a:t>
            </a:r>
            <a:r>
              <a:rPr lang="fr-FR" sz="2400" dirty="0"/>
              <a:t> of </a:t>
            </a:r>
            <a:r>
              <a:rPr lang="fr-FR" sz="2400" dirty="0" err="1"/>
              <a:t>wild</a:t>
            </a:r>
            <a:r>
              <a:rPr lang="fr-FR" sz="2400" dirty="0"/>
              <a:t> </a:t>
            </a:r>
            <a:r>
              <a:rPr lang="fr-FR" sz="2400" dirty="0" err="1"/>
              <a:t>bee</a:t>
            </a:r>
            <a:r>
              <a:rPr lang="fr-FR" sz="2400" dirty="0"/>
              <a:t> </a:t>
            </a:r>
            <a:r>
              <a:rPr lang="fr-FR" sz="2400" dirty="0" err="1"/>
              <a:t>species</a:t>
            </a:r>
            <a:r>
              <a:rPr lang="fr-FR" sz="2400" dirty="0"/>
              <a:t> : France, </a:t>
            </a:r>
            <a:r>
              <a:rPr lang="fr-FR" sz="2400" dirty="0" err="1"/>
              <a:t>Belgium</a:t>
            </a:r>
            <a:r>
              <a:rPr lang="fr-FR" sz="2400" dirty="0"/>
              <a:t>, </a:t>
            </a:r>
            <a:r>
              <a:rPr lang="fr-FR" sz="2400" dirty="0" err="1"/>
              <a:t>Switzerland</a:t>
            </a: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400" dirty="0"/>
              <a:t>63 400 </a:t>
            </a:r>
            <a:r>
              <a:rPr lang="fr-FR" sz="2400" dirty="0" err="1"/>
              <a:t>individuals</a:t>
            </a:r>
            <a:r>
              <a:rPr lang="fr-FR" sz="2400" dirty="0"/>
              <a:t>, 507 </a:t>
            </a:r>
            <a:r>
              <a:rPr lang="fr-FR" sz="2400" dirty="0" err="1"/>
              <a:t>species</a:t>
            </a:r>
            <a:endParaRPr lang="fr-FR" sz="2400" dirty="0"/>
          </a:p>
          <a:p>
            <a:pPr marL="457200" indent="-457200"/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400" dirty="0"/>
              <a:t>357 sites  </a:t>
            </a:r>
            <a:r>
              <a:rPr lang="fr-FR" sz="2400" dirty="0" err="1"/>
              <a:t>along</a:t>
            </a:r>
            <a:r>
              <a:rPr lang="fr-FR" sz="2400" dirty="0"/>
              <a:t> </a:t>
            </a:r>
            <a:r>
              <a:rPr lang="fr-FR" sz="2400" dirty="0" err="1"/>
              <a:t>urbanization</a:t>
            </a:r>
            <a:r>
              <a:rPr lang="fr-FR" sz="2400" dirty="0"/>
              <a:t> gradients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endParaRPr lang="fr-FR" sz="2400" dirty="0"/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C14EE94A-4267-46FE-AF86-382F04D64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8663" y="93103"/>
            <a:ext cx="9615462" cy="1007501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Do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habitats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filter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pollinator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communities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C13548F-CD03-4D6A-9F2E-724DFB51DC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18" t="-964" r="59419" b="76037"/>
          <a:stretch/>
        </p:blipFill>
        <p:spPr>
          <a:xfrm>
            <a:off x="4295689" y="5228948"/>
            <a:ext cx="2076441" cy="1629052"/>
          </a:xfrm>
          <a:prstGeom prst="rect">
            <a:avLst/>
          </a:prstGeom>
          <a:noFill/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E526FB9-0ED0-46F0-8040-0AF763D8D6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486" t="-2905" r="16146" b="77978"/>
          <a:stretch/>
        </p:blipFill>
        <p:spPr>
          <a:xfrm>
            <a:off x="838200" y="5024948"/>
            <a:ext cx="1990133" cy="1739949"/>
          </a:xfrm>
          <a:prstGeom prst="rect">
            <a:avLst/>
          </a:prstGeom>
        </p:spPr>
      </p:pic>
      <p:sp>
        <p:nvSpPr>
          <p:cNvPr id="7" name="Flèche droite 8">
            <a:extLst>
              <a:ext uri="{FF2B5EF4-FFF2-40B4-BE49-F238E27FC236}">
                <a16:creationId xmlns:a16="http://schemas.microsoft.com/office/drawing/2014/main" id="{EEB4C63E-42AA-4658-8045-1CF44B5B4149}"/>
              </a:ext>
            </a:extLst>
          </p:cNvPr>
          <p:cNvSpPr/>
          <p:nvPr/>
        </p:nvSpPr>
        <p:spPr>
          <a:xfrm>
            <a:off x="3084193" y="5733559"/>
            <a:ext cx="814284" cy="48463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9489CC0-FC27-4F06-ACEF-42E5628E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969" y="1181634"/>
            <a:ext cx="1243059" cy="174881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1E6DC5-B9F7-4261-9604-5FA6758984DA}"/>
              </a:ext>
            </a:extLst>
          </p:cNvPr>
          <p:cNvSpPr/>
          <p:nvPr/>
        </p:nvSpPr>
        <p:spPr>
          <a:xfrm>
            <a:off x="1991706" y="1702098"/>
            <a:ext cx="35035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/>
              <a:t>Work of Arthur </a:t>
            </a:r>
            <a:r>
              <a:rPr lang="fr-FR" sz="2000" b="1" dirty="0" err="1"/>
              <a:t>Fauviau</a:t>
            </a:r>
            <a:endParaRPr lang="fr-FR" sz="2000" b="1" dirty="0"/>
          </a:p>
          <a:p>
            <a:pPr algn="ctr"/>
            <a:r>
              <a:rPr lang="fr-FR" sz="2000" dirty="0"/>
              <a:t>GDR </a:t>
            </a:r>
            <a:r>
              <a:rPr lang="fr-FR" sz="2000" dirty="0" err="1"/>
              <a:t>Pollineco</a:t>
            </a:r>
            <a:r>
              <a:rPr lang="fr-FR" sz="2000" dirty="0"/>
              <a:t> </a:t>
            </a:r>
            <a:r>
              <a:rPr lang="fr-FR" sz="2000" dirty="0" err="1"/>
              <a:t>cities</a:t>
            </a:r>
            <a:r>
              <a:rPr lang="fr-FR" sz="2000" dirty="0"/>
              <a:t> network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0A27BD8-4FBF-4128-A04E-4641E20C388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638" y="1783129"/>
            <a:ext cx="904096" cy="7078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1721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e 33">
            <a:extLst>
              <a:ext uri="{FF2B5EF4-FFF2-40B4-BE49-F238E27FC236}">
                <a16:creationId xmlns:a16="http://schemas.microsoft.com/office/drawing/2014/main" id="{9564CEB0-4932-4746-9DDD-3851ACEA6107}"/>
              </a:ext>
            </a:extLst>
          </p:cNvPr>
          <p:cNvGrpSpPr/>
          <p:nvPr/>
        </p:nvGrpSpPr>
        <p:grpSpPr>
          <a:xfrm>
            <a:off x="43698" y="1535694"/>
            <a:ext cx="8052047" cy="4722920"/>
            <a:chOff x="1395392" y="1254794"/>
            <a:chExt cx="8524055" cy="5024876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2A28F048-A0D0-462F-ACBF-EF7F03B1CD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9486" t="-2905" r="16146" b="77978"/>
            <a:stretch/>
          </p:blipFill>
          <p:spPr>
            <a:xfrm>
              <a:off x="5978928" y="5234918"/>
              <a:ext cx="1114563" cy="978696"/>
            </a:xfrm>
            <a:prstGeom prst="rect">
              <a:avLst/>
            </a:prstGeom>
          </p:spPr>
        </p:pic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254D8A5D-4765-4626-B267-9C771969CDA7}"/>
                </a:ext>
              </a:extLst>
            </p:cNvPr>
            <p:cNvGrpSpPr/>
            <p:nvPr/>
          </p:nvGrpSpPr>
          <p:grpSpPr>
            <a:xfrm>
              <a:off x="1395392" y="1254794"/>
              <a:ext cx="8524055" cy="4333713"/>
              <a:chOff x="987382" y="242368"/>
              <a:chExt cx="8920098" cy="4515384"/>
            </a:xfrm>
          </p:grpSpPr>
          <p:pic>
            <p:nvPicPr>
              <p:cNvPr id="12" name="Image 11">
                <a:extLst>
                  <a:ext uri="{FF2B5EF4-FFF2-40B4-BE49-F238E27FC236}">
                    <a16:creationId xmlns:a16="http://schemas.microsoft.com/office/drawing/2014/main" id="{C6FA5C1F-8B6E-4917-82B5-165AA152AB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7382" y="242368"/>
                <a:ext cx="8920098" cy="4515384"/>
              </a:xfrm>
              <a:prstGeom prst="rect">
                <a:avLst/>
              </a:prstGeom>
            </p:spPr>
          </p:pic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114025C1-183B-4284-A858-E10DB43387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2528" y="2778711"/>
                <a:ext cx="3444536" cy="381740"/>
              </a:xfrm>
              <a:prstGeom prst="line">
                <a:avLst/>
              </a:prstGeom>
              <a:ln w="762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1B8C7DF4-8F4F-485A-BCC5-E64C916A9A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4614" y="2934069"/>
                <a:ext cx="3534363" cy="112332"/>
              </a:xfrm>
              <a:prstGeom prst="line">
                <a:avLst/>
              </a:prstGeom>
              <a:ln w="76200">
                <a:solidFill>
                  <a:srgbClr val="00B0F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97E5CE6-A780-41EA-907E-3C6AB5426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97044" y="5300973"/>
              <a:ext cx="908680" cy="912641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370D5CD5-250C-4080-8B18-26FE9F43C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536" y="5280399"/>
              <a:ext cx="1311640" cy="951504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7C31ECC6-B78F-4604-88F4-554846D49F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718" t="-964" r="59419" b="76037"/>
            <a:stretch/>
          </p:blipFill>
          <p:spPr>
            <a:xfrm>
              <a:off x="8607807" y="5262111"/>
              <a:ext cx="1158821" cy="1017559"/>
            </a:xfrm>
            <a:prstGeom prst="rect">
              <a:avLst/>
            </a:prstGeom>
            <a:noFill/>
          </p:spPr>
        </p:pic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AE05E1B0-5CDD-400E-B450-3CF61F58597D}"/>
                </a:ext>
              </a:extLst>
            </p:cNvPr>
            <p:cNvSpPr txBox="1"/>
            <p:nvPr/>
          </p:nvSpPr>
          <p:spPr>
            <a:xfrm>
              <a:off x="7701378" y="2839177"/>
              <a:ext cx="55929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800" dirty="0">
                  <a:solidFill>
                    <a:srgbClr val="FF0000"/>
                  </a:solidFill>
                </a:rPr>
                <a:t>-</a:t>
              </a:r>
            </a:p>
          </p:txBody>
        </p:sp>
      </p:grpSp>
      <p:sp>
        <p:nvSpPr>
          <p:cNvPr id="32" name="Text Box 3">
            <a:extLst>
              <a:ext uri="{FF2B5EF4-FFF2-40B4-BE49-F238E27FC236}">
                <a16:creationId xmlns:a16="http://schemas.microsoft.com/office/drawing/2014/main" id="{EC375AE5-7D32-4AAB-A46C-594AED942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2540" y="177343"/>
            <a:ext cx="9575918" cy="1101859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Wild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bee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species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richness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decreases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soil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sealing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but not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with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human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population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density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sz="28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5D3D375-74D2-4F42-B9D1-84CD941C9FB6}"/>
              </a:ext>
            </a:extLst>
          </p:cNvPr>
          <p:cNvSpPr txBox="1"/>
          <p:nvPr/>
        </p:nvSpPr>
        <p:spPr>
          <a:xfrm>
            <a:off x="8152875" y="2720114"/>
            <a:ext cx="3658649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lvl="1"/>
            <a:r>
              <a:rPr lang="fr-FR" sz="2400" b="1" dirty="0">
                <a:latin typeface="Bahnschrift SemiCondensed" panose="020B0502040204020203" pitchFamily="34" charset="0"/>
              </a:rPr>
              <a:t>More </a:t>
            </a:r>
            <a:r>
              <a:rPr lang="fr-FR" sz="2400" b="1" dirty="0" err="1">
                <a:latin typeface="Bahnschrift SemiCondensed" panose="020B0502040204020203" pitchFamily="34" charset="0"/>
              </a:rPr>
              <a:t>soil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  <a:r>
              <a:rPr lang="fr-FR" sz="2400" b="1" dirty="0" err="1">
                <a:latin typeface="Bahnschrift SemiCondensed" panose="020B0502040204020203" pitchFamily="34" charset="0"/>
              </a:rPr>
              <a:t>sealing</a:t>
            </a:r>
            <a:endParaRPr lang="fr-FR" sz="2400" b="1" dirty="0">
              <a:latin typeface="Bahnschrift SemiCondensed" panose="020B0502040204020203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fr-FR" sz="2400" b="1" dirty="0" err="1">
                <a:latin typeface="Bahnschrift SemiCondensed" panose="020B0502040204020203" pitchFamily="34" charset="0"/>
              </a:rPr>
              <a:t>Less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  <a:r>
              <a:rPr lang="fr-FR" sz="2400" b="1" dirty="0" err="1">
                <a:latin typeface="Bahnschrift SemiCondensed" panose="020B0502040204020203" pitchFamily="34" charset="0"/>
              </a:rPr>
              <a:t>nesting</a:t>
            </a:r>
            <a:r>
              <a:rPr lang="fr-FR" sz="2400" b="1" dirty="0">
                <a:latin typeface="Bahnschrift SemiCondensed" panose="020B0502040204020203" pitchFamily="34" charset="0"/>
              </a:rPr>
              <a:t> sites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fr-FR" sz="2400" b="1" dirty="0" err="1">
                <a:latin typeface="Bahnschrift SemiCondensed" panose="020B0502040204020203" pitchFamily="34" charset="0"/>
              </a:rPr>
              <a:t>Less</a:t>
            </a:r>
            <a:r>
              <a:rPr lang="fr-FR" sz="2400" b="1" dirty="0">
                <a:latin typeface="Bahnschrift SemiCondensed" panose="020B0502040204020203" pitchFamily="34" charset="0"/>
              </a:rPr>
              <a:t> floral ressources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6BCE812-E6E0-4372-A245-5AFFF5C1E1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09675" y="4282127"/>
            <a:ext cx="3982325" cy="241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11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14859E26-3370-477C-B6DB-8C2A18BB0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384" y="267576"/>
            <a:ext cx="10244315" cy="5232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Urban habitats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select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some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functional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traits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065FAEAE-EF5D-4CE9-9028-073861209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7768" y="3925552"/>
            <a:ext cx="3982325" cy="2414583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05520259-E39B-45CC-A88B-1A7D69AC9F61}"/>
              </a:ext>
            </a:extLst>
          </p:cNvPr>
          <p:cNvGrpSpPr/>
          <p:nvPr/>
        </p:nvGrpSpPr>
        <p:grpSpPr>
          <a:xfrm>
            <a:off x="434893" y="1145659"/>
            <a:ext cx="7762875" cy="5122476"/>
            <a:chOff x="408260" y="1492016"/>
            <a:chExt cx="7762875" cy="5122476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AC87130-77CC-4592-8164-BB8FF60B58B0}"/>
                </a:ext>
              </a:extLst>
            </p:cNvPr>
            <p:cNvSpPr/>
            <p:nvPr/>
          </p:nvSpPr>
          <p:spPr>
            <a:xfrm>
              <a:off x="4629379" y="1555064"/>
              <a:ext cx="1657895" cy="10992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80472AEA-AD55-42D2-AE3C-60B445C3DC77}"/>
                </a:ext>
              </a:extLst>
            </p:cNvPr>
            <p:cNvGrpSpPr/>
            <p:nvPr/>
          </p:nvGrpSpPr>
          <p:grpSpPr>
            <a:xfrm>
              <a:off x="408260" y="1494267"/>
              <a:ext cx="7762875" cy="5120225"/>
              <a:chOff x="220736" y="689937"/>
              <a:chExt cx="8780010" cy="5791106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733CECF7-1340-4CB1-BBAF-3EBA23ED38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61414" b="10194"/>
              <a:stretch/>
            </p:blipFill>
            <p:spPr>
              <a:xfrm>
                <a:off x="1117047" y="4224532"/>
                <a:ext cx="7281355" cy="1725503"/>
              </a:xfrm>
              <a:prstGeom prst="rect">
                <a:avLst/>
              </a:prstGeom>
            </p:spPr>
          </p:pic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83AE7DAA-7769-412B-83F3-D9A8D8FCD12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-1" t="7771" r="65012" b="70349"/>
              <a:stretch/>
            </p:blipFill>
            <p:spPr>
              <a:xfrm>
                <a:off x="220736" y="690133"/>
                <a:ext cx="2547632" cy="1329771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7C7F820-950E-4FD1-9513-2E4D63EED3C8}"/>
                  </a:ext>
                </a:extLst>
              </p:cNvPr>
              <p:cNvSpPr/>
              <p:nvPr/>
            </p:nvSpPr>
            <p:spPr>
              <a:xfrm>
                <a:off x="2978309" y="2032814"/>
                <a:ext cx="1624176" cy="4055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200"/>
                  </a:lnSpc>
                </a:pPr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Large and small species</a:t>
                </a: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E249825E-47B1-4296-98D7-6F8161E48529}"/>
                  </a:ext>
                </a:extLst>
              </p:cNvPr>
              <p:cNvSpPr/>
              <p:nvPr/>
            </p:nvSpPr>
            <p:spPr>
              <a:xfrm>
                <a:off x="5028967" y="2027280"/>
                <a:ext cx="1843107" cy="4055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200"/>
                  </a:lnSpc>
                </a:pPr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Social and solitary species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5B2E2873-B32D-4DE7-92A8-B4D5ABA96A77}"/>
                  </a:ext>
                </a:extLst>
              </p:cNvPr>
              <p:cNvSpPr/>
              <p:nvPr/>
            </p:nvSpPr>
            <p:spPr>
              <a:xfrm>
                <a:off x="7157639" y="2042034"/>
                <a:ext cx="1843107" cy="3760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200"/>
                  </a:lnSpc>
                </a:pPr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Above and below-ground nesters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8A72332-A2AB-4766-8A1E-BF62BC020AF6}"/>
                  </a:ext>
                </a:extLst>
              </p:cNvPr>
              <p:cNvSpPr/>
              <p:nvPr/>
            </p:nvSpPr>
            <p:spPr>
              <a:xfrm>
                <a:off x="1117047" y="5976247"/>
                <a:ext cx="1795244" cy="5047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Generalists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5918047-9809-4E0A-906E-BCD219378C0F}"/>
                  </a:ext>
                </a:extLst>
              </p:cNvPr>
              <p:cNvSpPr/>
              <p:nvPr/>
            </p:nvSpPr>
            <p:spPr>
              <a:xfrm>
                <a:off x="2892774" y="6102181"/>
                <a:ext cx="1795244" cy="21811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Small species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B444C9A-D687-44DF-871F-4B0C7577087C}"/>
                  </a:ext>
                </a:extLst>
              </p:cNvPr>
              <p:cNvSpPr/>
              <p:nvPr/>
            </p:nvSpPr>
            <p:spPr>
              <a:xfrm>
                <a:off x="4844859" y="5936749"/>
                <a:ext cx="1627799" cy="5047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200"/>
                  </a:lnSpc>
                </a:pPr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Social species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F17B6B7F-2B78-4E09-92E2-31C132A552F5}"/>
                  </a:ext>
                </a:extLst>
              </p:cNvPr>
              <p:cNvSpPr/>
              <p:nvPr/>
            </p:nvSpPr>
            <p:spPr>
              <a:xfrm>
                <a:off x="6453568" y="6052574"/>
                <a:ext cx="1795244" cy="4284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Above-ground nesters</a:t>
                </a:r>
              </a:p>
            </p:txBody>
          </p:sp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C9442A1F-C8D3-4D01-BED2-07795AE579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78647" t="15262" r="9886" b="70780"/>
              <a:stretch/>
            </p:blipFill>
            <p:spPr>
              <a:xfrm>
                <a:off x="7011301" y="932662"/>
                <a:ext cx="834956" cy="848271"/>
              </a:xfrm>
              <a:prstGeom prst="rect">
                <a:avLst/>
              </a:prstGeom>
            </p:spPr>
          </p:pic>
          <p:pic>
            <p:nvPicPr>
              <p:cNvPr id="15" name="Image 14">
                <a:extLst>
                  <a:ext uri="{FF2B5EF4-FFF2-40B4-BE49-F238E27FC236}">
                    <a16:creationId xmlns:a16="http://schemas.microsoft.com/office/drawing/2014/main" id="{F5080F93-1258-4610-9742-843BF4E90B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86496" t="1862" r="2037" b="84180"/>
              <a:stretch/>
            </p:blipFill>
            <p:spPr>
              <a:xfrm>
                <a:off x="7894607" y="947651"/>
                <a:ext cx="834956" cy="848271"/>
              </a:xfrm>
              <a:prstGeom prst="rect">
                <a:avLst/>
              </a:prstGeom>
            </p:spPr>
          </p:pic>
          <p:pic>
            <p:nvPicPr>
              <p:cNvPr id="16" name="Image 15">
                <a:extLst>
                  <a:ext uri="{FF2B5EF4-FFF2-40B4-BE49-F238E27FC236}">
                    <a16:creationId xmlns:a16="http://schemas.microsoft.com/office/drawing/2014/main" id="{387ECD70-9EA9-4D13-BE70-509030DD20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40078" t="7771" r="44705" b="70349"/>
              <a:stretch/>
            </p:blipFill>
            <p:spPr>
              <a:xfrm>
                <a:off x="3292715" y="689937"/>
                <a:ext cx="1108030" cy="1329771"/>
              </a:xfrm>
              <a:prstGeom prst="rect">
                <a:avLst/>
              </a:prstGeom>
            </p:spPr>
          </p:pic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651081E-851A-4FC2-82BB-3629913E8302}"/>
                  </a:ext>
                </a:extLst>
              </p:cNvPr>
              <p:cNvSpPr/>
              <p:nvPr/>
            </p:nvSpPr>
            <p:spPr>
              <a:xfrm>
                <a:off x="500217" y="1977601"/>
                <a:ext cx="2073448" cy="4856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  <a:latin typeface="Bahnschrift SemiLight SemiConde" panose="020B0502040204020203" pitchFamily="34" charset="0"/>
                  </a:rPr>
                  <a:t>Generalists and specialists</a:t>
                </a:r>
              </a:p>
            </p:txBody>
          </p:sp>
          <p:pic>
            <p:nvPicPr>
              <p:cNvPr id="19" name="Image 18">
                <a:extLst>
                  <a:ext uri="{FF2B5EF4-FFF2-40B4-BE49-F238E27FC236}">
                    <a16:creationId xmlns:a16="http://schemas.microsoft.com/office/drawing/2014/main" id="{25E96D0A-AF36-4ADD-B1C0-FF9C0F8BD0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-173" t="47639" r="173" b="41742"/>
              <a:stretch/>
            </p:blipFill>
            <p:spPr>
              <a:xfrm>
                <a:off x="1091880" y="3331226"/>
                <a:ext cx="7281354" cy="645367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8921E2A3-4CA1-44B6-87B7-C0681FB88E57}"/>
                  </a:ext>
                </a:extLst>
              </p:cNvPr>
              <p:cNvSpPr/>
              <p:nvPr/>
            </p:nvSpPr>
            <p:spPr>
              <a:xfrm>
                <a:off x="3795267" y="4026882"/>
                <a:ext cx="1700968" cy="1714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ysClr val="windowText" lastClr="000000"/>
                  </a:solidFill>
                  <a:latin typeface="Bahnschrift SemiBold SemiConden" panose="020B0502040204020203" pitchFamily="34" charset="0"/>
                </a:endParaRPr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8D028631-AE45-4842-8CFE-36931D211082}"/>
                  </a:ext>
                </a:extLst>
              </p:cNvPr>
              <p:cNvSpPr/>
              <p:nvPr/>
            </p:nvSpPr>
            <p:spPr>
              <a:xfrm>
                <a:off x="1646236" y="2525713"/>
                <a:ext cx="2987729" cy="641351"/>
              </a:xfrm>
              <a:custGeom>
                <a:avLst/>
                <a:gdLst>
                  <a:gd name="connsiteX0" fmla="*/ 0 w 1422400"/>
                  <a:gd name="connsiteY0" fmla="*/ 0 h 76376"/>
                  <a:gd name="connsiteX1" fmla="*/ 165100 w 1422400"/>
                  <a:gd name="connsiteY1" fmla="*/ 6350 h 76376"/>
                  <a:gd name="connsiteX2" fmla="*/ 374650 w 1422400"/>
                  <a:gd name="connsiteY2" fmla="*/ 12700 h 76376"/>
                  <a:gd name="connsiteX3" fmla="*/ 438150 w 1422400"/>
                  <a:gd name="connsiteY3" fmla="*/ 19050 h 76376"/>
                  <a:gd name="connsiteX4" fmla="*/ 520700 w 1422400"/>
                  <a:gd name="connsiteY4" fmla="*/ 25400 h 76376"/>
                  <a:gd name="connsiteX5" fmla="*/ 895350 w 1422400"/>
                  <a:gd name="connsiteY5" fmla="*/ 76200 h 76376"/>
                  <a:gd name="connsiteX6" fmla="*/ 1155700 w 1422400"/>
                  <a:gd name="connsiteY6" fmla="*/ 44450 h 76376"/>
                  <a:gd name="connsiteX7" fmla="*/ 1422400 w 1422400"/>
                  <a:gd name="connsiteY7" fmla="*/ 44450 h 76376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374650 w 1422400"/>
                  <a:gd name="connsiteY2" fmla="*/ 12700 h 76585"/>
                  <a:gd name="connsiteX3" fmla="*/ 438150 w 1422400"/>
                  <a:gd name="connsiteY3" fmla="*/ 19050 h 76585"/>
                  <a:gd name="connsiteX4" fmla="*/ 895350 w 1422400"/>
                  <a:gd name="connsiteY4" fmla="*/ 76200 h 76585"/>
                  <a:gd name="connsiteX5" fmla="*/ 1155700 w 1422400"/>
                  <a:gd name="connsiteY5" fmla="*/ 44450 h 76585"/>
                  <a:gd name="connsiteX6" fmla="*/ 1422400 w 1422400"/>
                  <a:gd name="connsiteY6" fmla="*/ 44450 h 76585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438150 w 1422400"/>
                  <a:gd name="connsiteY2" fmla="*/ 19050 h 76585"/>
                  <a:gd name="connsiteX3" fmla="*/ 895350 w 1422400"/>
                  <a:gd name="connsiteY3" fmla="*/ 76200 h 76585"/>
                  <a:gd name="connsiteX4" fmla="*/ 1155700 w 1422400"/>
                  <a:gd name="connsiteY4" fmla="*/ 44450 h 76585"/>
                  <a:gd name="connsiteX5" fmla="*/ 1422400 w 1422400"/>
                  <a:gd name="connsiteY5" fmla="*/ 44450 h 76585"/>
                  <a:gd name="connsiteX0" fmla="*/ 0 w 1422400"/>
                  <a:gd name="connsiteY0" fmla="*/ 0 h 76585"/>
                  <a:gd name="connsiteX1" fmla="*/ 438150 w 1422400"/>
                  <a:gd name="connsiteY1" fmla="*/ 19050 h 76585"/>
                  <a:gd name="connsiteX2" fmla="*/ 895350 w 1422400"/>
                  <a:gd name="connsiteY2" fmla="*/ 76200 h 76585"/>
                  <a:gd name="connsiteX3" fmla="*/ 1155700 w 1422400"/>
                  <a:gd name="connsiteY3" fmla="*/ 44450 h 76585"/>
                  <a:gd name="connsiteX4" fmla="*/ 1422400 w 1422400"/>
                  <a:gd name="connsiteY4" fmla="*/ 44450 h 76585"/>
                  <a:gd name="connsiteX0" fmla="*/ 0 w 1422400"/>
                  <a:gd name="connsiteY0" fmla="*/ 0 h 76585"/>
                  <a:gd name="connsiteX1" fmla="*/ 895350 w 1422400"/>
                  <a:gd name="connsiteY1" fmla="*/ 76200 h 76585"/>
                  <a:gd name="connsiteX2" fmla="*/ 1155700 w 1422400"/>
                  <a:gd name="connsiteY2" fmla="*/ 44450 h 76585"/>
                  <a:gd name="connsiteX3" fmla="*/ 1422400 w 1422400"/>
                  <a:gd name="connsiteY3" fmla="*/ 44450 h 76585"/>
                  <a:gd name="connsiteX0" fmla="*/ 0 w 1422400"/>
                  <a:gd name="connsiteY0" fmla="*/ 0 h 44450"/>
                  <a:gd name="connsiteX1" fmla="*/ 1155700 w 1422400"/>
                  <a:gd name="connsiteY1" fmla="*/ 44450 h 44450"/>
                  <a:gd name="connsiteX2" fmla="*/ 1422400 w 1422400"/>
                  <a:gd name="connsiteY2" fmla="*/ 44450 h 44450"/>
                  <a:gd name="connsiteX0" fmla="*/ 0 w 1422400"/>
                  <a:gd name="connsiteY0" fmla="*/ 0 h 44450"/>
                  <a:gd name="connsiteX1" fmla="*/ 1422400 w 1422400"/>
                  <a:gd name="connsiteY1" fmla="*/ 44450 h 44450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708025"/>
                  <a:gd name="connsiteX1" fmla="*/ 3390901 w 3390901"/>
                  <a:gd name="connsiteY1" fmla="*/ 708025 h 70802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88025"/>
                  <a:gd name="connsiteY0" fmla="*/ 0 h 739775"/>
                  <a:gd name="connsiteX1" fmla="*/ 3387726 w 3388025"/>
                  <a:gd name="connsiteY1" fmla="*/ 739775 h 73977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622300"/>
                  <a:gd name="connsiteX1" fmla="*/ 3390901 w 3390901"/>
                  <a:gd name="connsiteY1" fmla="*/ 622300 h 622300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855"/>
                  <a:gd name="connsiteY0" fmla="*/ 0 h 650875"/>
                  <a:gd name="connsiteX1" fmla="*/ 3387726 w 3387855"/>
                  <a:gd name="connsiteY1" fmla="*/ 650875 h 650875"/>
                  <a:gd name="connsiteX0" fmla="*/ 0 w 3387774"/>
                  <a:gd name="connsiteY0" fmla="*/ 0 h 650875"/>
                  <a:gd name="connsiteX1" fmla="*/ 3387726 w 3387774"/>
                  <a:gd name="connsiteY1" fmla="*/ 650875 h 650875"/>
                  <a:gd name="connsiteX0" fmla="*/ 0 w 2990905"/>
                  <a:gd name="connsiteY0" fmla="*/ 0 h 654050"/>
                  <a:gd name="connsiteX1" fmla="*/ 2990851 w 2990905"/>
                  <a:gd name="connsiteY1" fmla="*/ 654050 h 654050"/>
                  <a:gd name="connsiteX0" fmla="*/ 0 w 2978205"/>
                  <a:gd name="connsiteY0" fmla="*/ 0 h 647700"/>
                  <a:gd name="connsiteX1" fmla="*/ 2978151 w 2978205"/>
                  <a:gd name="connsiteY1" fmla="*/ 647700 h 647700"/>
                  <a:gd name="connsiteX0" fmla="*/ 0 w 2987730"/>
                  <a:gd name="connsiteY0" fmla="*/ 0 h 641350"/>
                  <a:gd name="connsiteX1" fmla="*/ 2987676 w 2987730"/>
                  <a:gd name="connsiteY1" fmla="*/ 641350 h 64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7730" h="641350">
                    <a:moveTo>
                      <a:pt x="0" y="0"/>
                    </a:moveTo>
                    <a:cubicBezTo>
                      <a:pt x="8996" y="398992"/>
                      <a:pt x="3002493" y="124883"/>
                      <a:pt x="2987676" y="641350"/>
                    </a:cubicBezTo>
                  </a:path>
                </a:pathLst>
              </a:custGeom>
              <a:noFill/>
              <a:ln w="57150">
                <a:solidFill>
                  <a:srgbClr val="EE7A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Bahnschrift SemiLight SemiConde" panose="020B0502040204020203" pitchFamily="34" charset="0"/>
                </a:endParaRPr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3D7A9590-04D7-409C-A5D1-294388F7C7C3}"/>
                  </a:ext>
                </a:extLst>
              </p:cNvPr>
              <p:cNvSpPr/>
              <p:nvPr/>
            </p:nvSpPr>
            <p:spPr>
              <a:xfrm>
                <a:off x="3871343" y="2525714"/>
                <a:ext cx="762001" cy="593725"/>
              </a:xfrm>
              <a:custGeom>
                <a:avLst/>
                <a:gdLst>
                  <a:gd name="connsiteX0" fmla="*/ 0 w 1422400"/>
                  <a:gd name="connsiteY0" fmla="*/ 0 h 76376"/>
                  <a:gd name="connsiteX1" fmla="*/ 165100 w 1422400"/>
                  <a:gd name="connsiteY1" fmla="*/ 6350 h 76376"/>
                  <a:gd name="connsiteX2" fmla="*/ 374650 w 1422400"/>
                  <a:gd name="connsiteY2" fmla="*/ 12700 h 76376"/>
                  <a:gd name="connsiteX3" fmla="*/ 438150 w 1422400"/>
                  <a:gd name="connsiteY3" fmla="*/ 19050 h 76376"/>
                  <a:gd name="connsiteX4" fmla="*/ 520700 w 1422400"/>
                  <a:gd name="connsiteY4" fmla="*/ 25400 h 76376"/>
                  <a:gd name="connsiteX5" fmla="*/ 895350 w 1422400"/>
                  <a:gd name="connsiteY5" fmla="*/ 76200 h 76376"/>
                  <a:gd name="connsiteX6" fmla="*/ 1155700 w 1422400"/>
                  <a:gd name="connsiteY6" fmla="*/ 44450 h 76376"/>
                  <a:gd name="connsiteX7" fmla="*/ 1422400 w 1422400"/>
                  <a:gd name="connsiteY7" fmla="*/ 44450 h 76376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374650 w 1422400"/>
                  <a:gd name="connsiteY2" fmla="*/ 12700 h 76585"/>
                  <a:gd name="connsiteX3" fmla="*/ 438150 w 1422400"/>
                  <a:gd name="connsiteY3" fmla="*/ 19050 h 76585"/>
                  <a:gd name="connsiteX4" fmla="*/ 895350 w 1422400"/>
                  <a:gd name="connsiteY4" fmla="*/ 76200 h 76585"/>
                  <a:gd name="connsiteX5" fmla="*/ 1155700 w 1422400"/>
                  <a:gd name="connsiteY5" fmla="*/ 44450 h 76585"/>
                  <a:gd name="connsiteX6" fmla="*/ 1422400 w 1422400"/>
                  <a:gd name="connsiteY6" fmla="*/ 44450 h 76585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438150 w 1422400"/>
                  <a:gd name="connsiteY2" fmla="*/ 19050 h 76585"/>
                  <a:gd name="connsiteX3" fmla="*/ 895350 w 1422400"/>
                  <a:gd name="connsiteY3" fmla="*/ 76200 h 76585"/>
                  <a:gd name="connsiteX4" fmla="*/ 1155700 w 1422400"/>
                  <a:gd name="connsiteY4" fmla="*/ 44450 h 76585"/>
                  <a:gd name="connsiteX5" fmla="*/ 1422400 w 1422400"/>
                  <a:gd name="connsiteY5" fmla="*/ 44450 h 76585"/>
                  <a:gd name="connsiteX0" fmla="*/ 0 w 1422400"/>
                  <a:gd name="connsiteY0" fmla="*/ 0 h 76585"/>
                  <a:gd name="connsiteX1" fmla="*/ 438150 w 1422400"/>
                  <a:gd name="connsiteY1" fmla="*/ 19050 h 76585"/>
                  <a:gd name="connsiteX2" fmla="*/ 895350 w 1422400"/>
                  <a:gd name="connsiteY2" fmla="*/ 76200 h 76585"/>
                  <a:gd name="connsiteX3" fmla="*/ 1155700 w 1422400"/>
                  <a:gd name="connsiteY3" fmla="*/ 44450 h 76585"/>
                  <a:gd name="connsiteX4" fmla="*/ 1422400 w 1422400"/>
                  <a:gd name="connsiteY4" fmla="*/ 44450 h 76585"/>
                  <a:gd name="connsiteX0" fmla="*/ 0 w 1422400"/>
                  <a:gd name="connsiteY0" fmla="*/ 0 h 76585"/>
                  <a:gd name="connsiteX1" fmla="*/ 895350 w 1422400"/>
                  <a:gd name="connsiteY1" fmla="*/ 76200 h 76585"/>
                  <a:gd name="connsiteX2" fmla="*/ 1155700 w 1422400"/>
                  <a:gd name="connsiteY2" fmla="*/ 44450 h 76585"/>
                  <a:gd name="connsiteX3" fmla="*/ 1422400 w 1422400"/>
                  <a:gd name="connsiteY3" fmla="*/ 44450 h 76585"/>
                  <a:gd name="connsiteX0" fmla="*/ 0 w 1422400"/>
                  <a:gd name="connsiteY0" fmla="*/ 0 h 44450"/>
                  <a:gd name="connsiteX1" fmla="*/ 1155700 w 1422400"/>
                  <a:gd name="connsiteY1" fmla="*/ 44450 h 44450"/>
                  <a:gd name="connsiteX2" fmla="*/ 1422400 w 1422400"/>
                  <a:gd name="connsiteY2" fmla="*/ 44450 h 44450"/>
                  <a:gd name="connsiteX0" fmla="*/ 0 w 1422400"/>
                  <a:gd name="connsiteY0" fmla="*/ 0 h 44450"/>
                  <a:gd name="connsiteX1" fmla="*/ 1422400 w 1422400"/>
                  <a:gd name="connsiteY1" fmla="*/ 44450 h 44450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708025"/>
                  <a:gd name="connsiteX1" fmla="*/ 3390901 w 3390901"/>
                  <a:gd name="connsiteY1" fmla="*/ 708025 h 70802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88025"/>
                  <a:gd name="connsiteY0" fmla="*/ 0 h 739775"/>
                  <a:gd name="connsiteX1" fmla="*/ 3387726 w 3388025"/>
                  <a:gd name="connsiteY1" fmla="*/ 739775 h 73977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622300"/>
                  <a:gd name="connsiteX1" fmla="*/ 3390901 w 3390901"/>
                  <a:gd name="connsiteY1" fmla="*/ 622300 h 622300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855"/>
                  <a:gd name="connsiteY0" fmla="*/ 0 h 650875"/>
                  <a:gd name="connsiteX1" fmla="*/ 3387726 w 3387855"/>
                  <a:gd name="connsiteY1" fmla="*/ 650875 h 650875"/>
                  <a:gd name="connsiteX0" fmla="*/ 0 w 3387774"/>
                  <a:gd name="connsiteY0" fmla="*/ 0 h 650875"/>
                  <a:gd name="connsiteX1" fmla="*/ 3387726 w 3387774"/>
                  <a:gd name="connsiteY1" fmla="*/ 650875 h 650875"/>
                  <a:gd name="connsiteX0" fmla="*/ 0 w 1152666"/>
                  <a:gd name="connsiteY0" fmla="*/ 0 h 587375"/>
                  <a:gd name="connsiteX1" fmla="*/ 1152526 w 1152666"/>
                  <a:gd name="connsiteY1" fmla="*/ 587375 h 587375"/>
                  <a:gd name="connsiteX0" fmla="*/ 0 w 1152526"/>
                  <a:gd name="connsiteY0" fmla="*/ 0 h 587375"/>
                  <a:gd name="connsiteX1" fmla="*/ 1152526 w 1152526"/>
                  <a:gd name="connsiteY1" fmla="*/ 587375 h 587375"/>
                  <a:gd name="connsiteX0" fmla="*/ 0 w 762001"/>
                  <a:gd name="connsiteY0" fmla="*/ 0 h 593725"/>
                  <a:gd name="connsiteX1" fmla="*/ 762001 w 762001"/>
                  <a:gd name="connsiteY1" fmla="*/ 593725 h 59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1" h="593725">
                    <a:moveTo>
                      <a:pt x="0" y="0"/>
                    </a:moveTo>
                    <a:cubicBezTo>
                      <a:pt x="8996" y="398992"/>
                      <a:pt x="753005" y="72496"/>
                      <a:pt x="762001" y="593725"/>
                    </a:cubicBezTo>
                  </a:path>
                </a:pathLst>
              </a:custGeom>
              <a:noFill/>
              <a:ln w="57150">
                <a:solidFill>
                  <a:srgbClr val="EE7A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Bahnschrift SemiLight SemiConde" panose="020B0502040204020203" pitchFamily="34" charset="0"/>
                </a:endParaRPr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697CCC95-1D47-4D6A-ABEE-60EECB7B8387}"/>
                  </a:ext>
                </a:extLst>
              </p:cNvPr>
              <p:cNvSpPr/>
              <p:nvPr/>
            </p:nvSpPr>
            <p:spPr>
              <a:xfrm flipH="1">
                <a:off x="4633344" y="2525794"/>
                <a:ext cx="1247776" cy="579437"/>
              </a:xfrm>
              <a:custGeom>
                <a:avLst/>
                <a:gdLst>
                  <a:gd name="connsiteX0" fmla="*/ 0 w 1422400"/>
                  <a:gd name="connsiteY0" fmla="*/ 0 h 76376"/>
                  <a:gd name="connsiteX1" fmla="*/ 165100 w 1422400"/>
                  <a:gd name="connsiteY1" fmla="*/ 6350 h 76376"/>
                  <a:gd name="connsiteX2" fmla="*/ 374650 w 1422400"/>
                  <a:gd name="connsiteY2" fmla="*/ 12700 h 76376"/>
                  <a:gd name="connsiteX3" fmla="*/ 438150 w 1422400"/>
                  <a:gd name="connsiteY3" fmla="*/ 19050 h 76376"/>
                  <a:gd name="connsiteX4" fmla="*/ 520700 w 1422400"/>
                  <a:gd name="connsiteY4" fmla="*/ 25400 h 76376"/>
                  <a:gd name="connsiteX5" fmla="*/ 895350 w 1422400"/>
                  <a:gd name="connsiteY5" fmla="*/ 76200 h 76376"/>
                  <a:gd name="connsiteX6" fmla="*/ 1155700 w 1422400"/>
                  <a:gd name="connsiteY6" fmla="*/ 44450 h 76376"/>
                  <a:gd name="connsiteX7" fmla="*/ 1422400 w 1422400"/>
                  <a:gd name="connsiteY7" fmla="*/ 44450 h 76376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374650 w 1422400"/>
                  <a:gd name="connsiteY2" fmla="*/ 12700 h 76585"/>
                  <a:gd name="connsiteX3" fmla="*/ 438150 w 1422400"/>
                  <a:gd name="connsiteY3" fmla="*/ 19050 h 76585"/>
                  <a:gd name="connsiteX4" fmla="*/ 895350 w 1422400"/>
                  <a:gd name="connsiteY4" fmla="*/ 76200 h 76585"/>
                  <a:gd name="connsiteX5" fmla="*/ 1155700 w 1422400"/>
                  <a:gd name="connsiteY5" fmla="*/ 44450 h 76585"/>
                  <a:gd name="connsiteX6" fmla="*/ 1422400 w 1422400"/>
                  <a:gd name="connsiteY6" fmla="*/ 44450 h 76585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438150 w 1422400"/>
                  <a:gd name="connsiteY2" fmla="*/ 19050 h 76585"/>
                  <a:gd name="connsiteX3" fmla="*/ 895350 w 1422400"/>
                  <a:gd name="connsiteY3" fmla="*/ 76200 h 76585"/>
                  <a:gd name="connsiteX4" fmla="*/ 1155700 w 1422400"/>
                  <a:gd name="connsiteY4" fmla="*/ 44450 h 76585"/>
                  <a:gd name="connsiteX5" fmla="*/ 1422400 w 1422400"/>
                  <a:gd name="connsiteY5" fmla="*/ 44450 h 76585"/>
                  <a:gd name="connsiteX0" fmla="*/ 0 w 1422400"/>
                  <a:gd name="connsiteY0" fmla="*/ 0 h 76585"/>
                  <a:gd name="connsiteX1" fmla="*/ 438150 w 1422400"/>
                  <a:gd name="connsiteY1" fmla="*/ 19050 h 76585"/>
                  <a:gd name="connsiteX2" fmla="*/ 895350 w 1422400"/>
                  <a:gd name="connsiteY2" fmla="*/ 76200 h 76585"/>
                  <a:gd name="connsiteX3" fmla="*/ 1155700 w 1422400"/>
                  <a:gd name="connsiteY3" fmla="*/ 44450 h 76585"/>
                  <a:gd name="connsiteX4" fmla="*/ 1422400 w 1422400"/>
                  <a:gd name="connsiteY4" fmla="*/ 44450 h 76585"/>
                  <a:gd name="connsiteX0" fmla="*/ 0 w 1422400"/>
                  <a:gd name="connsiteY0" fmla="*/ 0 h 76585"/>
                  <a:gd name="connsiteX1" fmla="*/ 895350 w 1422400"/>
                  <a:gd name="connsiteY1" fmla="*/ 76200 h 76585"/>
                  <a:gd name="connsiteX2" fmla="*/ 1155700 w 1422400"/>
                  <a:gd name="connsiteY2" fmla="*/ 44450 h 76585"/>
                  <a:gd name="connsiteX3" fmla="*/ 1422400 w 1422400"/>
                  <a:gd name="connsiteY3" fmla="*/ 44450 h 76585"/>
                  <a:gd name="connsiteX0" fmla="*/ 0 w 1422400"/>
                  <a:gd name="connsiteY0" fmla="*/ 0 h 44450"/>
                  <a:gd name="connsiteX1" fmla="*/ 1155700 w 1422400"/>
                  <a:gd name="connsiteY1" fmla="*/ 44450 h 44450"/>
                  <a:gd name="connsiteX2" fmla="*/ 1422400 w 1422400"/>
                  <a:gd name="connsiteY2" fmla="*/ 44450 h 44450"/>
                  <a:gd name="connsiteX0" fmla="*/ 0 w 1422400"/>
                  <a:gd name="connsiteY0" fmla="*/ 0 h 44450"/>
                  <a:gd name="connsiteX1" fmla="*/ 1422400 w 1422400"/>
                  <a:gd name="connsiteY1" fmla="*/ 44450 h 44450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708025"/>
                  <a:gd name="connsiteX1" fmla="*/ 3390901 w 3390901"/>
                  <a:gd name="connsiteY1" fmla="*/ 708025 h 70802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88025"/>
                  <a:gd name="connsiteY0" fmla="*/ 0 h 739775"/>
                  <a:gd name="connsiteX1" fmla="*/ 3387726 w 3388025"/>
                  <a:gd name="connsiteY1" fmla="*/ 739775 h 73977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622300"/>
                  <a:gd name="connsiteX1" fmla="*/ 3390901 w 3390901"/>
                  <a:gd name="connsiteY1" fmla="*/ 622300 h 622300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855"/>
                  <a:gd name="connsiteY0" fmla="*/ 0 h 650875"/>
                  <a:gd name="connsiteX1" fmla="*/ 3387726 w 3387855"/>
                  <a:gd name="connsiteY1" fmla="*/ 650875 h 650875"/>
                  <a:gd name="connsiteX0" fmla="*/ 0 w 3387774"/>
                  <a:gd name="connsiteY0" fmla="*/ 0 h 650875"/>
                  <a:gd name="connsiteX1" fmla="*/ 3387726 w 3387774"/>
                  <a:gd name="connsiteY1" fmla="*/ 650875 h 650875"/>
                  <a:gd name="connsiteX0" fmla="*/ 0 w 1152666"/>
                  <a:gd name="connsiteY0" fmla="*/ 0 h 587375"/>
                  <a:gd name="connsiteX1" fmla="*/ 1152526 w 1152666"/>
                  <a:gd name="connsiteY1" fmla="*/ 587375 h 587375"/>
                  <a:gd name="connsiteX0" fmla="*/ 0 w 1152526"/>
                  <a:gd name="connsiteY0" fmla="*/ 0 h 587375"/>
                  <a:gd name="connsiteX1" fmla="*/ 1152526 w 1152526"/>
                  <a:gd name="connsiteY1" fmla="*/ 587375 h 587375"/>
                  <a:gd name="connsiteX0" fmla="*/ 0 w 857251"/>
                  <a:gd name="connsiteY0" fmla="*/ 0 h 582612"/>
                  <a:gd name="connsiteX1" fmla="*/ 857251 w 857251"/>
                  <a:gd name="connsiteY1" fmla="*/ 582612 h 582612"/>
                  <a:gd name="connsiteX0" fmla="*/ 0 w 1247776"/>
                  <a:gd name="connsiteY0" fmla="*/ 0 h 579437"/>
                  <a:gd name="connsiteX1" fmla="*/ 1247776 w 1247776"/>
                  <a:gd name="connsiteY1" fmla="*/ 579437 h 5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7776" h="579437">
                    <a:moveTo>
                      <a:pt x="0" y="0"/>
                    </a:moveTo>
                    <a:cubicBezTo>
                      <a:pt x="8996" y="398992"/>
                      <a:pt x="1238780" y="58208"/>
                      <a:pt x="1247776" y="579437"/>
                    </a:cubicBezTo>
                  </a:path>
                </a:pathLst>
              </a:custGeom>
              <a:noFill/>
              <a:ln w="57150">
                <a:solidFill>
                  <a:srgbClr val="EE7A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Bahnschrift SemiLight SemiConde" panose="020B0502040204020203" pitchFamily="34" charset="0"/>
                </a:endParaRPr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CD8C9EFD-562F-435C-B5B5-052E933ED131}"/>
                  </a:ext>
                </a:extLst>
              </p:cNvPr>
              <p:cNvSpPr/>
              <p:nvPr/>
            </p:nvSpPr>
            <p:spPr>
              <a:xfrm flipH="1">
                <a:off x="4633342" y="2525795"/>
                <a:ext cx="3238500" cy="611187"/>
              </a:xfrm>
              <a:custGeom>
                <a:avLst/>
                <a:gdLst>
                  <a:gd name="connsiteX0" fmla="*/ 0 w 1422400"/>
                  <a:gd name="connsiteY0" fmla="*/ 0 h 76376"/>
                  <a:gd name="connsiteX1" fmla="*/ 165100 w 1422400"/>
                  <a:gd name="connsiteY1" fmla="*/ 6350 h 76376"/>
                  <a:gd name="connsiteX2" fmla="*/ 374650 w 1422400"/>
                  <a:gd name="connsiteY2" fmla="*/ 12700 h 76376"/>
                  <a:gd name="connsiteX3" fmla="*/ 438150 w 1422400"/>
                  <a:gd name="connsiteY3" fmla="*/ 19050 h 76376"/>
                  <a:gd name="connsiteX4" fmla="*/ 520700 w 1422400"/>
                  <a:gd name="connsiteY4" fmla="*/ 25400 h 76376"/>
                  <a:gd name="connsiteX5" fmla="*/ 895350 w 1422400"/>
                  <a:gd name="connsiteY5" fmla="*/ 76200 h 76376"/>
                  <a:gd name="connsiteX6" fmla="*/ 1155700 w 1422400"/>
                  <a:gd name="connsiteY6" fmla="*/ 44450 h 76376"/>
                  <a:gd name="connsiteX7" fmla="*/ 1422400 w 1422400"/>
                  <a:gd name="connsiteY7" fmla="*/ 44450 h 76376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374650 w 1422400"/>
                  <a:gd name="connsiteY2" fmla="*/ 12700 h 76585"/>
                  <a:gd name="connsiteX3" fmla="*/ 438150 w 1422400"/>
                  <a:gd name="connsiteY3" fmla="*/ 19050 h 76585"/>
                  <a:gd name="connsiteX4" fmla="*/ 895350 w 1422400"/>
                  <a:gd name="connsiteY4" fmla="*/ 76200 h 76585"/>
                  <a:gd name="connsiteX5" fmla="*/ 1155700 w 1422400"/>
                  <a:gd name="connsiteY5" fmla="*/ 44450 h 76585"/>
                  <a:gd name="connsiteX6" fmla="*/ 1422400 w 1422400"/>
                  <a:gd name="connsiteY6" fmla="*/ 44450 h 76585"/>
                  <a:gd name="connsiteX0" fmla="*/ 0 w 1422400"/>
                  <a:gd name="connsiteY0" fmla="*/ 0 h 76585"/>
                  <a:gd name="connsiteX1" fmla="*/ 165100 w 1422400"/>
                  <a:gd name="connsiteY1" fmla="*/ 6350 h 76585"/>
                  <a:gd name="connsiteX2" fmla="*/ 438150 w 1422400"/>
                  <a:gd name="connsiteY2" fmla="*/ 19050 h 76585"/>
                  <a:gd name="connsiteX3" fmla="*/ 895350 w 1422400"/>
                  <a:gd name="connsiteY3" fmla="*/ 76200 h 76585"/>
                  <a:gd name="connsiteX4" fmla="*/ 1155700 w 1422400"/>
                  <a:gd name="connsiteY4" fmla="*/ 44450 h 76585"/>
                  <a:gd name="connsiteX5" fmla="*/ 1422400 w 1422400"/>
                  <a:gd name="connsiteY5" fmla="*/ 44450 h 76585"/>
                  <a:gd name="connsiteX0" fmla="*/ 0 w 1422400"/>
                  <a:gd name="connsiteY0" fmla="*/ 0 h 76585"/>
                  <a:gd name="connsiteX1" fmla="*/ 438150 w 1422400"/>
                  <a:gd name="connsiteY1" fmla="*/ 19050 h 76585"/>
                  <a:gd name="connsiteX2" fmla="*/ 895350 w 1422400"/>
                  <a:gd name="connsiteY2" fmla="*/ 76200 h 76585"/>
                  <a:gd name="connsiteX3" fmla="*/ 1155700 w 1422400"/>
                  <a:gd name="connsiteY3" fmla="*/ 44450 h 76585"/>
                  <a:gd name="connsiteX4" fmla="*/ 1422400 w 1422400"/>
                  <a:gd name="connsiteY4" fmla="*/ 44450 h 76585"/>
                  <a:gd name="connsiteX0" fmla="*/ 0 w 1422400"/>
                  <a:gd name="connsiteY0" fmla="*/ 0 h 76585"/>
                  <a:gd name="connsiteX1" fmla="*/ 895350 w 1422400"/>
                  <a:gd name="connsiteY1" fmla="*/ 76200 h 76585"/>
                  <a:gd name="connsiteX2" fmla="*/ 1155700 w 1422400"/>
                  <a:gd name="connsiteY2" fmla="*/ 44450 h 76585"/>
                  <a:gd name="connsiteX3" fmla="*/ 1422400 w 1422400"/>
                  <a:gd name="connsiteY3" fmla="*/ 44450 h 76585"/>
                  <a:gd name="connsiteX0" fmla="*/ 0 w 1422400"/>
                  <a:gd name="connsiteY0" fmla="*/ 0 h 44450"/>
                  <a:gd name="connsiteX1" fmla="*/ 1155700 w 1422400"/>
                  <a:gd name="connsiteY1" fmla="*/ 44450 h 44450"/>
                  <a:gd name="connsiteX2" fmla="*/ 1422400 w 1422400"/>
                  <a:gd name="connsiteY2" fmla="*/ 44450 h 44450"/>
                  <a:gd name="connsiteX0" fmla="*/ 0 w 1422400"/>
                  <a:gd name="connsiteY0" fmla="*/ 0 h 44450"/>
                  <a:gd name="connsiteX1" fmla="*/ 1422400 w 1422400"/>
                  <a:gd name="connsiteY1" fmla="*/ 44450 h 44450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484563"/>
                  <a:gd name="connsiteY0" fmla="*/ 0 h 296863"/>
                  <a:gd name="connsiteX1" fmla="*/ 3484563 w 3484563"/>
                  <a:gd name="connsiteY1" fmla="*/ 296863 h 296863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708025"/>
                  <a:gd name="connsiteX1" fmla="*/ 3390901 w 3390901"/>
                  <a:gd name="connsiteY1" fmla="*/ 708025 h 70802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88025"/>
                  <a:gd name="connsiteY0" fmla="*/ 0 h 739775"/>
                  <a:gd name="connsiteX1" fmla="*/ 3387726 w 3388025"/>
                  <a:gd name="connsiteY1" fmla="*/ 739775 h 739775"/>
                  <a:gd name="connsiteX0" fmla="*/ 0 w 3387726"/>
                  <a:gd name="connsiteY0" fmla="*/ 0 h 739775"/>
                  <a:gd name="connsiteX1" fmla="*/ 3387726 w 3387726"/>
                  <a:gd name="connsiteY1" fmla="*/ 739775 h 739775"/>
                  <a:gd name="connsiteX0" fmla="*/ 0 w 3394076"/>
                  <a:gd name="connsiteY0" fmla="*/ 0 h 711200"/>
                  <a:gd name="connsiteX1" fmla="*/ 3394076 w 3394076"/>
                  <a:gd name="connsiteY1" fmla="*/ 711200 h 711200"/>
                  <a:gd name="connsiteX0" fmla="*/ 0 w 3390901"/>
                  <a:gd name="connsiteY0" fmla="*/ 0 h 622300"/>
                  <a:gd name="connsiteX1" fmla="*/ 3390901 w 3390901"/>
                  <a:gd name="connsiteY1" fmla="*/ 622300 h 622300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726"/>
                  <a:gd name="connsiteY0" fmla="*/ 0 h 650875"/>
                  <a:gd name="connsiteX1" fmla="*/ 3387726 w 3387726"/>
                  <a:gd name="connsiteY1" fmla="*/ 650875 h 650875"/>
                  <a:gd name="connsiteX0" fmla="*/ 0 w 3387855"/>
                  <a:gd name="connsiteY0" fmla="*/ 0 h 650875"/>
                  <a:gd name="connsiteX1" fmla="*/ 3387726 w 3387855"/>
                  <a:gd name="connsiteY1" fmla="*/ 650875 h 650875"/>
                  <a:gd name="connsiteX0" fmla="*/ 0 w 3387774"/>
                  <a:gd name="connsiteY0" fmla="*/ 0 h 650875"/>
                  <a:gd name="connsiteX1" fmla="*/ 3387726 w 3387774"/>
                  <a:gd name="connsiteY1" fmla="*/ 650875 h 650875"/>
                  <a:gd name="connsiteX0" fmla="*/ 0 w 1152666"/>
                  <a:gd name="connsiteY0" fmla="*/ 0 h 587375"/>
                  <a:gd name="connsiteX1" fmla="*/ 1152526 w 1152666"/>
                  <a:gd name="connsiteY1" fmla="*/ 587375 h 587375"/>
                  <a:gd name="connsiteX0" fmla="*/ 0 w 1152526"/>
                  <a:gd name="connsiteY0" fmla="*/ 0 h 587375"/>
                  <a:gd name="connsiteX1" fmla="*/ 1152526 w 1152526"/>
                  <a:gd name="connsiteY1" fmla="*/ 587375 h 587375"/>
                  <a:gd name="connsiteX0" fmla="*/ 0 w 857251"/>
                  <a:gd name="connsiteY0" fmla="*/ 0 h 582612"/>
                  <a:gd name="connsiteX1" fmla="*/ 857251 w 857251"/>
                  <a:gd name="connsiteY1" fmla="*/ 582612 h 582612"/>
                  <a:gd name="connsiteX0" fmla="*/ 0 w 1709739"/>
                  <a:gd name="connsiteY0" fmla="*/ 0 h 568324"/>
                  <a:gd name="connsiteX1" fmla="*/ 1709739 w 1709739"/>
                  <a:gd name="connsiteY1" fmla="*/ 568324 h 568324"/>
                  <a:gd name="connsiteX0" fmla="*/ 0 w 2847976"/>
                  <a:gd name="connsiteY0" fmla="*/ 0 h 582612"/>
                  <a:gd name="connsiteX1" fmla="*/ 2847976 w 2847976"/>
                  <a:gd name="connsiteY1" fmla="*/ 582612 h 582612"/>
                  <a:gd name="connsiteX0" fmla="*/ 0 w 2847976"/>
                  <a:gd name="connsiteY0" fmla="*/ 0 h 582612"/>
                  <a:gd name="connsiteX1" fmla="*/ 2847976 w 2847976"/>
                  <a:gd name="connsiteY1" fmla="*/ 582612 h 582612"/>
                  <a:gd name="connsiteX0" fmla="*/ 0 w 3225801"/>
                  <a:gd name="connsiteY0" fmla="*/ 0 h 611187"/>
                  <a:gd name="connsiteX1" fmla="*/ 3225801 w 3225801"/>
                  <a:gd name="connsiteY1" fmla="*/ 611187 h 611187"/>
                  <a:gd name="connsiteX0" fmla="*/ 0 w 3248026"/>
                  <a:gd name="connsiteY0" fmla="*/ 0 h 611187"/>
                  <a:gd name="connsiteX1" fmla="*/ 3248026 w 3248026"/>
                  <a:gd name="connsiteY1" fmla="*/ 611187 h 611187"/>
                  <a:gd name="connsiteX0" fmla="*/ 0 w 3238501"/>
                  <a:gd name="connsiteY0" fmla="*/ 0 h 611187"/>
                  <a:gd name="connsiteX1" fmla="*/ 3238501 w 3238501"/>
                  <a:gd name="connsiteY1" fmla="*/ 611187 h 61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38501" h="611187">
                    <a:moveTo>
                      <a:pt x="0" y="0"/>
                    </a:moveTo>
                    <a:cubicBezTo>
                      <a:pt x="8996" y="398992"/>
                      <a:pt x="3096155" y="232833"/>
                      <a:pt x="3238501" y="611187"/>
                    </a:cubicBezTo>
                  </a:path>
                </a:pathLst>
              </a:custGeom>
              <a:noFill/>
              <a:ln w="57150">
                <a:solidFill>
                  <a:srgbClr val="EE7A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Bahnschrift SemiLight SemiConde" panose="020B0502040204020203" pitchFamily="34" charset="0"/>
                </a:endParaRPr>
              </a:p>
            </p:txBody>
          </p: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14C4CA95-ABB8-404B-B291-4F21959EA1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1338" y="3126663"/>
                <a:ext cx="0" cy="403005"/>
              </a:xfrm>
              <a:prstGeom prst="line">
                <a:avLst/>
              </a:prstGeom>
              <a:ln w="60325">
                <a:solidFill>
                  <a:srgbClr val="EE7A7A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1769702F-AD6C-493A-AFC4-FB21FAB52109}"/>
                  </a:ext>
                </a:extLst>
              </p:cNvPr>
              <p:cNvSpPr/>
              <p:nvPr/>
            </p:nvSpPr>
            <p:spPr>
              <a:xfrm>
                <a:off x="6453567" y="3428516"/>
                <a:ext cx="2275991" cy="403006"/>
              </a:xfrm>
              <a:prstGeom prst="rect">
                <a:avLst/>
              </a:prstGeom>
              <a:solidFill>
                <a:srgbClr val="E6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Bahnschrift SemiBold SemiConden" panose="020B0502040204020203" pitchFamily="34" charset="0"/>
                  </a:rPr>
                  <a:t>Urban filtering</a:t>
                </a:r>
              </a:p>
            </p:txBody>
          </p:sp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FDDDD280-144E-40BF-9093-5C81682C6506}"/>
                </a:ext>
              </a:extLst>
            </p:cNvPr>
            <p:cNvGrpSpPr/>
            <p:nvPr/>
          </p:nvGrpSpPr>
          <p:grpSpPr>
            <a:xfrm>
              <a:off x="5177466" y="2113789"/>
              <a:ext cx="417590" cy="379515"/>
              <a:chOff x="4589884" y="1289188"/>
              <a:chExt cx="417590" cy="379515"/>
            </a:xfrm>
          </p:grpSpPr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6522E5EC-3CDA-4174-AC9A-A7242CC76207}"/>
                  </a:ext>
                </a:extLst>
              </p:cNvPr>
              <p:cNvSpPr/>
              <p:nvPr/>
            </p:nvSpPr>
            <p:spPr>
              <a:xfrm rot="18333556">
                <a:off x="4879993" y="1337472"/>
                <a:ext cx="163462" cy="6689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5B1C1AF0-A61B-42CE-8211-C0D3EA07D515}"/>
                  </a:ext>
                </a:extLst>
              </p:cNvPr>
              <p:cNvSpPr/>
              <p:nvPr/>
            </p:nvSpPr>
            <p:spPr>
              <a:xfrm rot="21330342">
                <a:off x="4589884" y="1586553"/>
                <a:ext cx="163462" cy="6689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Ellipse 38">
                <a:extLst>
                  <a:ext uri="{FF2B5EF4-FFF2-40B4-BE49-F238E27FC236}">
                    <a16:creationId xmlns:a16="http://schemas.microsoft.com/office/drawing/2014/main" id="{A87EB7D1-B023-4C45-933C-67F54737295A}"/>
                  </a:ext>
                </a:extLst>
              </p:cNvPr>
              <p:cNvSpPr/>
              <p:nvPr/>
            </p:nvSpPr>
            <p:spPr>
              <a:xfrm rot="21330342">
                <a:off x="4647248" y="1545086"/>
                <a:ext cx="163462" cy="6689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Ellipse 39">
                <a:extLst>
                  <a:ext uri="{FF2B5EF4-FFF2-40B4-BE49-F238E27FC236}">
                    <a16:creationId xmlns:a16="http://schemas.microsoft.com/office/drawing/2014/main" id="{66BF4B44-370B-4B68-8A21-A95C419BF860}"/>
                  </a:ext>
                </a:extLst>
              </p:cNvPr>
              <p:cNvSpPr/>
              <p:nvPr/>
            </p:nvSpPr>
            <p:spPr>
              <a:xfrm rot="21330342">
                <a:off x="4731349" y="1601810"/>
                <a:ext cx="163462" cy="6689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2424B046-A7DA-4798-B7B4-D0116BF0EA04}"/>
                  </a:ext>
                </a:extLst>
              </p:cNvPr>
              <p:cNvSpPr/>
              <p:nvPr/>
            </p:nvSpPr>
            <p:spPr>
              <a:xfrm rot="21330342">
                <a:off x="4844012" y="1592498"/>
                <a:ext cx="163462" cy="6689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Ellipse 41">
                <a:extLst>
                  <a:ext uri="{FF2B5EF4-FFF2-40B4-BE49-F238E27FC236}">
                    <a16:creationId xmlns:a16="http://schemas.microsoft.com/office/drawing/2014/main" id="{E9287C30-B797-40BC-9572-3A07D7B32A96}"/>
                  </a:ext>
                </a:extLst>
              </p:cNvPr>
              <p:cNvSpPr/>
              <p:nvPr/>
            </p:nvSpPr>
            <p:spPr>
              <a:xfrm rot="19281778">
                <a:off x="4739459" y="1553525"/>
                <a:ext cx="163462" cy="6689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Ellipse 42">
                <a:extLst>
                  <a:ext uri="{FF2B5EF4-FFF2-40B4-BE49-F238E27FC236}">
                    <a16:creationId xmlns:a16="http://schemas.microsoft.com/office/drawing/2014/main" id="{A852120A-7C4B-4694-AF61-B26D5BAE0E8B}"/>
                  </a:ext>
                </a:extLst>
              </p:cNvPr>
              <p:cNvSpPr/>
              <p:nvPr/>
            </p:nvSpPr>
            <p:spPr>
              <a:xfrm rot="2158097">
                <a:off x="4775340" y="1517048"/>
                <a:ext cx="163462" cy="6689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FB1C323F-0434-4A03-9420-B421C98645EF}"/>
                </a:ext>
              </a:extLst>
            </p:cNvPr>
            <p:cNvGrpSpPr/>
            <p:nvPr/>
          </p:nvGrpSpPr>
          <p:grpSpPr>
            <a:xfrm rot="20285195">
              <a:off x="5551568" y="1717242"/>
              <a:ext cx="740437" cy="681979"/>
              <a:chOff x="-1485293" y="1938363"/>
              <a:chExt cx="1711260" cy="1576158"/>
            </a:xfrm>
          </p:grpSpPr>
          <p:sp>
            <p:nvSpPr>
              <p:cNvPr id="45" name="Forme libre : forme 44">
                <a:extLst>
                  <a:ext uri="{FF2B5EF4-FFF2-40B4-BE49-F238E27FC236}">
                    <a16:creationId xmlns:a16="http://schemas.microsoft.com/office/drawing/2014/main" id="{69065C9F-F0BC-4819-BBBE-C1CF0E6D106F}"/>
                  </a:ext>
                </a:extLst>
              </p:cNvPr>
              <p:cNvSpPr/>
              <p:nvPr/>
            </p:nvSpPr>
            <p:spPr>
              <a:xfrm rot="5400000">
                <a:off x="-1494218" y="2536702"/>
                <a:ext cx="228521" cy="66345"/>
              </a:xfrm>
              <a:custGeom>
                <a:avLst/>
                <a:gdLst>
                  <a:gd name="connsiteX0" fmla="*/ 4229 w 228520"/>
                  <a:gd name="connsiteY0" fmla="*/ 4229 h 66344"/>
                  <a:gd name="connsiteX1" fmla="*/ 114413 w 228520"/>
                  <a:gd name="connsiteY1" fmla="*/ 32426 h 66344"/>
                  <a:gd name="connsiteX2" fmla="*/ 224030 w 228520"/>
                  <a:gd name="connsiteY2" fmla="*/ 4716 h 66344"/>
                  <a:gd name="connsiteX3" fmla="*/ 224885 w 228520"/>
                  <a:gd name="connsiteY3" fmla="*/ 4517 h 66344"/>
                  <a:gd name="connsiteX4" fmla="*/ 119116 w 228520"/>
                  <a:gd name="connsiteY4" fmla="*/ 63291 h 66344"/>
                  <a:gd name="connsiteX5" fmla="*/ 110499 w 228520"/>
                  <a:gd name="connsiteY5" fmla="*/ 63291 h 66344"/>
                  <a:gd name="connsiteX6" fmla="*/ 4723 w 228520"/>
                  <a:gd name="connsiteY6" fmla="*/ 4517 h 6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520" h="66344">
                    <a:moveTo>
                      <a:pt x="4229" y="4229"/>
                    </a:moveTo>
                    <a:cubicBezTo>
                      <a:pt x="24479" y="20978"/>
                      <a:pt x="66225" y="32426"/>
                      <a:pt x="114413" y="32426"/>
                    </a:cubicBezTo>
                    <a:cubicBezTo>
                      <a:pt x="162152" y="32426"/>
                      <a:pt x="203529" y="21177"/>
                      <a:pt x="224030" y="4716"/>
                    </a:cubicBezTo>
                    <a:lnTo>
                      <a:pt x="224885" y="4517"/>
                    </a:lnTo>
                    <a:cubicBezTo>
                      <a:pt x="224885" y="4517"/>
                      <a:pt x="180220" y="63291"/>
                      <a:pt x="119116" y="63291"/>
                    </a:cubicBezTo>
                    <a:lnTo>
                      <a:pt x="110499" y="63291"/>
                    </a:lnTo>
                    <a:cubicBezTo>
                      <a:pt x="49388" y="63291"/>
                      <a:pt x="4723" y="4517"/>
                      <a:pt x="4723" y="4517"/>
                    </a:cubicBezTo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orme libre : forme 45">
                <a:extLst>
                  <a:ext uri="{FF2B5EF4-FFF2-40B4-BE49-F238E27FC236}">
                    <a16:creationId xmlns:a16="http://schemas.microsoft.com/office/drawing/2014/main" id="{10312634-081F-4C4A-B00B-EC8C78008F16}"/>
                  </a:ext>
                </a:extLst>
              </p:cNvPr>
              <p:cNvSpPr/>
              <p:nvPr/>
            </p:nvSpPr>
            <p:spPr>
              <a:xfrm rot="5400000">
                <a:off x="-924865" y="2522998"/>
                <a:ext cx="398069" cy="95831"/>
              </a:xfrm>
              <a:custGeom>
                <a:avLst/>
                <a:gdLst>
                  <a:gd name="connsiteX0" fmla="*/ 201008 w 398068"/>
                  <a:gd name="connsiteY0" fmla="*/ 94360 h 95831"/>
                  <a:gd name="connsiteX1" fmla="*/ 294245 w 398068"/>
                  <a:gd name="connsiteY1" fmla="*/ 86532 h 95831"/>
                  <a:gd name="connsiteX2" fmla="*/ 396489 w 398068"/>
                  <a:gd name="connsiteY2" fmla="*/ 78696 h 95831"/>
                  <a:gd name="connsiteX3" fmla="*/ 337339 w 398068"/>
                  <a:gd name="connsiteY3" fmla="*/ 5790 h 95831"/>
                  <a:gd name="connsiteX4" fmla="*/ 273088 w 398068"/>
                  <a:gd name="connsiteY4" fmla="*/ 15978 h 95831"/>
                  <a:gd name="connsiteX5" fmla="*/ 201008 w 398068"/>
                  <a:gd name="connsiteY5" fmla="*/ 25775 h 95831"/>
                  <a:gd name="connsiteX6" fmla="*/ 199711 w 398068"/>
                  <a:gd name="connsiteY6" fmla="*/ 25775 h 95831"/>
                  <a:gd name="connsiteX7" fmla="*/ 127631 w 398068"/>
                  <a:gd name="connsiteY7" fmla="*/ 15978 h 95831"/>
                  <a:gd name="connsiteX8" fmla="*/ 63380 w 398068"/>
                  <a:gd name="connsiteY8" fmla="*/ 5790 h 95831"/>
                  <a:gd name="connsiteX9" fmla="*/ 4229 w 398068"/>
                  <a:gd name="connsiteY9" fmla="*/ 78696 h 95831"/>
                  <a:gd name="connsiteX10" fmla="*/ 106482 w 398068"/>
                  <a:gd name="connsiteY10" fmla="*/ 86532 h 95831"/>
                  <a:gd name="connsiteX11" fmla="*/ 199718 w 398068"/>
                  <a:gd name="connsiteY11" fmla="*/ 94360 h 9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8068" h="95831">
                    <a:moveTo>
                      <a:pt x="201008" y="94360"/>
                    </a:moveTo>
                    <a:cubicBezTo>
                      <a:pt x="246056" y="94360"/>
                      <a:pt x="294245" y="86532"/>
                      <a:pt x="294245" y="86532"/>
                    </a:cubicBezTo>
                    <a:cubicBezTo>
                      <a:pt x="367504" y="70071"/>
                      <a:pt x="396489" y="78696"/>
                      <a:pt x="396489" y="78696"/>
                    </a:cubicBezTo>
                    <a:cubicBezTo>
                      <a:pt x="396489" y="78696"/>
                      <a:pt x="387872" y="31650"/>
                      <a:pt x="337339" y="5790"/>
                    </a:cubicBezTo>
                    <a:cubicBezTo>
                      <a:pt x="337339" y="5790"/>
                      <a:pt x="322847" y="-1655"/>
                      <a:pt x="273088" y="15978"/>
                    </a:cubicBezTo>
                    <a:cubicBezTo>
                      <a:pt x="273088" y="15978"/>
                      <a:pt x="237830" y="26165"/>
                      <a:pt x="201008" y="25775"/>
                    </a:cubicBezTo>
                    <a:lnTo>
                      <a:pt x="199711" y="25775"/>
                    </a:lnTo>
                    <a:cubicBezTo>
                      <a:pt x="162889" y="26165"/>
                      <a:pt x="127631" y="15978"/>
                      <a:pt x="127631" y="15978"/>
                    </a:cubicBezTo>
                    <a:cubicBezTo>
                      <a:pt x="77872" y="-1655"/>
                      <a:pt x="63380" y="5790"/>
                      <a:pt x="63380" y="5790"/>
                    </a:cubicBezTo>
                    <a:cubicBezTo>
                      <a:pt x="12847" y="31650"/>
                      <a:pt x="4229" y="78696"/>
                      <a:pt x="4229" y="78696"/>
                    </a:cubicBezTo>
                    <a:cubicBezTo>
                      <a:pt x="4229" y="78696"/>
                      <a:pt x="33222" y="70071"/>
                      <a:pt x="106482" y="86532"/>
                    </a:cubicBezTo>
                    <a:cubicBezTo>
                      <a:pt x="106482" y="86532"/>
                      <a:pt x="154670" y="94360"/>
                      <a:pt x="199718" y="94360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orme libre : forme 46">
                <a:extLst>
                  <a:ext uri="{FF2B5EF4-FFF2-40B4-BE49-F238E27FC236}">
                    <a16:creationId xmlns:a16="http://schemas.microsoft.com/office/drawing/2014/main" id="{08D9290B-0E2A-4DE9-8D5E-033701C66351}"/>
                  </a:ext>
                </a:extLst>
              </p:cNvPr>
              <p:cNvSpPr/>
              <p:nvPr/>
            </p:nvSpPr>
            <p:spPr>
              <a:xfrm rot="5400000">
                <a:off x="-786391" y="2545777"/>
                <a:ext cx="235893" cy="51601"/>
              </a:xfrm>
              <a:custGeom>
                <a:avLst/>
                <a:gdLst>
                  <a:gd name="connsiteX0" fmla="*/ 120458 w 235892"/>
                  <a:gd name="connsiteY0" fmla="*/ 47725 h 51601"/>
                  <a:gd name="connsiteX1" fmla="*/ 194152 w 235892"/>
                  <a:gd name="connsiteY1" fmla="*/ 39498 h 51601"/>
                  <a:gd name="connsiteX2" fmla="*/ 236141 w 235892"/>
                  <a:gd name="connsiteY2" fmla="*/ 29171 h 51601"/>
                  <a:gd name="connsiteX3" fmla="*/ 120701 w 235892"/>
                  <a:gd name="connsiteY3" fmla="*/ 4247 h 51601"/>
                  <a:gd name="connsiteX4" fmla="*/ 119920 w 235892"/>
                  <a:gd name="connsiteY4" fmla="*/ 4247 h 51601"/>
                  <a:gd name="connsiteX5" fmla="*/ 4229 w 235892"/>
                  <a:gd name="connsiteY5" fmla="*/ 27896 h 51601"/>
                  <a:gd name="connsiteX6" fmla="*/ 46078 w 235892"/>
                  <a:gd name="connsiteY6" fmla="*/ 38717 h 51601"/>
                  <a:gd name="connsiteX7" fmla="*/ 119677 w 235892"/>
                  <a:gd name="connsiteY7" fmla="*/ 47725 h 5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5892" h="51601">
                    <a:moveTo>
                      <a:pt x="120458" y="47725"/>
                    </a:moveTo>
                    <a:cubicBezTo>
                      <a:pt x="164327" y="49539"/>
                      <a:pt x="194152" y="39498"/>
                      <a:pt x="194152" y="39498"/>
                    </a:cubicBezTo>
                    <a:cubicBezTo>
                      <a:pt x="212228" y="31810"/>
                      <a:pt x="236141" y="29171"/>
                      <a:pt x="236141" y="29171"/>
                    </a:cubicBezTo>
                    <a:cubicBezTo>
                      <a:pt x="182984" y="3407"/>
                      <a:pt x="120701" y="4247"/>
                      <a:pt x="120701" y="4247"/>
                    </a:cubicBezTo>
                    <a:lnTo>
                      <a:pt x="119920" y="4247"/>
                    </a:lnTo>
                    <a:cubicBezTo>
                      <a:pt x="119920" y="4247"/>
                      <a:pt x="57659" y="2721"/>
                      <a:pt x="4229" y="27896"/>
                    </a:cubicBezTo>
                    <a:cubicBezTo>
                      <a:pt x="4229" y="27896"/>
                      <a:pt x="28106" y="30785"/>
                      <a:pt x="46078" y="38717"/>
                    </a:cubicBezTo>
                    <a:cubicBezTo>
                      <a:pt x="46078" y="38717"/>
                      <a:pt x="75801" y="49052"/>
                      <a:pt x="119677" y="47725"/>
                    </a:cubicBezTo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orme libre : forme 47">
                <a:extLst>
                  <a:ext uri="{FF2B5EF4-FFF2-40B4-BE49-F238E27FC236}">
                    <a16:creationId xmlns:a16="http://schemas.microsoft.com/office/drawing/2014/main" id="{F1A8EAF2-6401-473F-A38D-E4EF3C28A61A}"/>
                  </a:ext>
                </a:extLst>
              </p:cNvPr>
              <p:cNvSpPr/>
              <p:nvPr/>
            </p:nvSpPr>
            <p:spPr>
              <a:xfrm rot="5400000">
                <a:off x="-603999" y="2355018"/>
                <a:ext cx="368581" cy="427556"/>
              </a:xfrm>
              <a:custGeom>
                <a:avLst/>
                <a:gdLst>
                  <a:gd name="connsiteX0" fmla="*/ 183924 w 368582"/>
                  <a:gd name="connsiteY0" fmla="*/ 423712 h 427554"/>
                  <a:gd name="connsiteX1" fmla="*/ 236418 w 368582"/>
                  <a:gd name="connsiteY1" fmla="*/ 428806 h 427554"/>
                  <a:gd name="connsiteX2" fmla="*/ 366756 w 368582"/>
                  <a:gd name="connsiteY2" fmla="*/ 165145 h 427554"/>
                  <a:gd name="connsiteX3" fmla="*/ 188119 w 368582"/>
                  <a:gd name="connsiteY3" fmla="*/ 4229 h 427554"/>
                  <a:gd name="connsiteX4" fmla="*/ 182877 w 368582"/>
                  <a:gd name="connsiteY4" fmla="*/ 4229 h 427554"/>
                  <a:gd name="connsiteX5" fmla="*/ 4233 w 368582"/>
                  <a:gd name="connsiteY5" fmla="*/ 165145 h 427554"/>
                  <a:gd name="connsiteX6" fmla="*/ 134593 w 368582"/>
                  <a:gd name="connsiteY6" fmla="*/ 428806 h 427554"/>
                  <a:gd name="connsiteX7" fmla="*/ 187087 w 368582"/>
                  <a:gd name="connsiteY7" fmla="*/ 423712 h 427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8582" h="427554">
                    <a:moveTo>
                      <a:pt x="183924" y="423712"/>
                    </a:moveTo>
                    <a:cubicBezTo>
                      <a:pt x="183924" y="423712"/>
                      <a:pt x="212917" y="424103"/>
                      <a:pt x="236418" y="428806"/>
                    </a:cubicBezTo>
                    <a:cubicBezTo>
                      <a:pt x="236418" y="428806"/>
                      <a:pt x="362591" y="380375"/>
                      <a:pt x="366756" y="165145"/>
                    </a:cubicBezTo>
                    <a:cubicBezTo>
                      <a:pt x="366756" y="165145"/>
                      <a:pt x="369889" y="4229"/>
                      <a:pt x="188119" y="4229"/>
                    </a:cubicBezTo>
                    <a:lnTo>
                      <a:pt x="182877" y="4229"/>
                    </a:lnTo>
                    <a:cubicBezTo>
                      <a:pt x="1100" y="4229"/>
                      <a:pt x="4233" y="165145"/>
                      <a:pt x="4233" y="165145"/>
                    </a:cubicBezTo>
                    <a:cubicBezTo>
                      <a:pt x="8420" y="380375"/>
                      <a:pt x="134593" y="428806"/>
                      <a:pt x="134593" y="428806"/>
                    </a:cubicBezTo>
                    <a:cubicBezTo>
                      <a:pt x="158101" y="424103"/>
                      <a:pt x="187087" y="423712"/>
                      <a:pt x="187087" y="423712"/>
                    </a:cubicBezTo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orme libre : forme 48">
                <a:extLst>
                  <a:ext uri="{FF2B5EF4-FFF2-40B4-BE49-F238E27FC236}">
                    <a16:creationId xmlns:a16="http://schemas.microsoft.com/office/drawing/2014/main" id="{34870FAF-7513-460C-904A-8A0A9209EED7}"/>
                  </a:ext>
                </a:extLst>
              </p:cNvPr>
              <p:cNvSpPr/>
              <p:nvPr/>
            </p:nvSpPr>
            <p:spPr>
              <a:xfrm rot="5400000">
                <a:off x="-276970" y="2166003"/>
                <a:ext cx="265379" cy="258007"/>
              </a:xfrm>
              <a:custGeom>
                <a:avLst/>
                <a:gdLst>
                  <a:gd name="connsiteX0" fmla="*/ 172105 w 265379"/>
                  <a:gd name="connsiteY0" fmla="*/ 182402 h 258007"/>
                  <a:gd name="connsiteX1" fmla="*/ 164291 w 265379"/>
                  <a:gd name="connsiteY1" fmla="*/ 174861 h 258007"/>
                  <a:gd name="connsiteX2" fmla="*/ 72323 w 265379"/>
                  <a:gd name="connsiteY2" fmla="*/ 60416 h 258007"/>
                  <a:gd name="connsiteX3" fmla="*/ 62312 w 265379"/>
                  <a:gd name="connsiteY3" fmla="*/ 53317 h 258007"/>
                  <a:gd name="connsiteX4" fmla="*/ 41767 w 265379"/>
                  <a:gd name="connsiteY4" fmla="*/ 28983 h 258007"/>
                  <a:gd name="connsiteX5" fmla="*/ 38509 w 265379"/>
                  <a:gd name="connsiteY5" fmla="*/ 5033 h 258007"/>
                  <a:gd name="connsiteX6" fmla="*/ 34204 w 265379"/>
                  <a:gd name="connsiteY6" fmla="*/ 27981 h 258007"/>
                  <a:gd name="connsiteX7" fmla="*/ 11433 w 265379"/>
                  <a:gd name="connsiteY7" fmla="*/ 14439 h 258007"/>
                  <a:gd name="connsiteX8" fmla="*/ 11359 w 265379"/>
                  <a:gd name="connsiteY8" fmla="*/ 20904 h 258007"/>
                  <a:gd name="connsiteX9" fmla="*/ 25609 w 265379"/>
                  <a:gd name="connsiteY9" fmla="*/ 34519 h 258007"/>
                  <a:gd name="connsiteX10" fmla="*/ 9111 w 265379"/>
                  <a:gd name="connsiteY10" fmla="*/ 41692 h 258007"/>
                  <a:gd name="connsiteX11" fmla="*/ 5580 w 265379"/>
                  <a:gd name="connsiteY11" fmla="*/ 46417 h 258007"/>
                  <a:gd name="connsiteX12" fmla="*/ 28815 w 265379"/>
                  <a:gd name="connsiteY12" fmla="*/ 42577 h 258007"/>
                  <a:gd name="connsiteX13" fmla="*/ 31948 w 265379"/>
                  <a:gd name="connsiteY13" fmla="*/ 43579 h 258007"/>
                  <a:gd name="connsiteX14" fmla="*/ 53002 w 265379"/>
                  <a:gd name="connsiteY14" fmla="*/ 59104 h 258007"/>
                  <a:gd name="connsiteX15" fmla="*/ 62408 w 265379"/>
                  <a:gd name="connsiteY15" fmla="*/ 67478 h 258007"/>
                  <a:gd name="connsiteX16" fmla="*/ 140754 w 265379"/>
                  <a:gd name="connsiteY16" fmla="*/ 195980 h 258007"/>
                  <a:gd name="connsiteX17" fmla="*/ 153293 w 265379"/>
                  <a:gd name="connsiteY17" fmla="*/ 205379 h 258007"/>
                  <a:gd name="connsiteX18" fmla="*/ 232693 w 265379"/>
                  <a:gd name="connsiteY18" fmla="*/ 259686 h 258007"/>
                  <a:gd name="connsiteX19" fmla="*/ 264030 w 265379"/>
                  <a:gd name="connsiteY19" fmla="*/ 221051 h 258007"/>
                  <a:gd name="connsiteX20" fmla="*/ 172105 w 265379"/>
                  <a:gd name="connsiteY20" fmla="*/ 182402 h 25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5379" h="258007">
                    <a:moveTo>
                      <a:pt x="172105" y="182402"/>
                    </a:moveTo>
                    <a:cubicBezTo>
                      <a:pt x="172105" y="182402"/>
                      <a:pt x="173182" y="174662"/>
                      <a:pt x="164291" y="174861"/>
                    </a:cubicBezTo>
                    <a:cubicBezTo>
                      <a:pt x="164291" y="174861"/>
                      <a:pt x="91644" y="57571"/>
                      <a:pt x="72323" y="60416"/>
                    </a:cubicBezTo>
                    <a:cubicBezTo>
                      <a:pt x="72323" y="60416"/>
                      <a:pt x="69514" y="45481"/>
                      <a:pt x="62312" y="53317"/>
                    </a:cubicBezTo>
                    <a:cubicBezTo>
                      <a:pt x="62312" y="53317"/>
                      <a:pt x="58737" y="31232"/>
                      <a:pt x="41767" y="28983"/>
                    </a:cubicBezTo>
                    <a:cubicBezTo>
                      <a:pt x="41767" y="28983"/>
                      <a:pt x="39128" y="9198"/>
                      <a:pt x="38509" y="5033"/>
                    </a:cubicBezTo>
                    <a:cubicBezTo>
                      <a:pt x="38509" y="5033"/>
                      <a:pt x="33909" y="-2405"/>
                      <a:pt x="34204" y="27981"/>
                    </a:cubicBezTo>
                    <a:lnTo>
                      <a:pt x="11433" y="14439"/>
                    </a:lnTo>
                    <a:cubicBezTo>
                      <a:pt x="11433" y="14439"/>
                      <a:pt x="7438" y="16105"/>
                      <a:pt x="11359" y="20904"/>
                    </a:cubicBezTo>
                    <a:lnTo>
                      <a:pt x="25609" y="34519"/>
                    </a:lnTo>
                    <a:lnTo>
                      <a:pt x="9111" y="41692"/>
                    </a:lnTo>
                    <a:cubicBezTo>
                      <a:pt x="9111" y="41692"/>
                      <a:pt x="1127" y="44972"/>
                      <a:pt x="5580" y="46417"/>
                    </a:cubicBezTo>
                    <a:lnTo>
                      <a:pt x="28815" y="42577"/>
                    </a:lnTo>
                    <a:lnTo>
                      <a:pt x="31948" y="43579"/>
                    </a:lnTo>
                    <a:cubicBezTo>
                      <a:pt x="32988" y="54902"/>
                      <a:pt x="53002" y="59104"/>
                      <a:pt x="53002" y="59104"/>
                    </a:cubicBezTo>
                    <a:cubicBezTo>
                      <a:pt x="51977" y="68503"/>
                      <a:pt x="62408" y="67478"/>
                      <a:pt x="62408" y="67478"/>
                    </a:cubicBezTo>
                    <a:cubicBezTo>
                      <a:pt x="63484" y="137457"/>
                      <a:pt x="140754" y="195980"/>
                      <a:pt x="140754" y="195980"/>
                    </a:cubicBezTo>
                    <a:cubicBezTo>
                      <a:pt x="147565" y="205379"/>
                      <a:pt x="153293" y="205379"/>
                      <a:pt x="153293" y="205379"/>
                    </a:cubicBezTo>
                    <a:cubicBezTo>
                      <a:pt x="162692" y="211652"/>
                      <a:pt x="232693" y="259686"/>
                      <a:pt x="232693" y="259686"/>
                    </a:cubicBezTo>
                    <a:cubicBezTo>
                      <a:pt x="232693" y="259686"/>
                      <a:pt x="248741" y="233723"/>
                      <a:pt x="264030" y="221051"/>
                    </a:cubicBezTo>
                    <a:cubicBezTo>
                      <a:pt x="264052" y="221044"/>
                      <a:pt x="243161" y="199099"/>
                      <a:pt x="172105" y="182402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orme libre : forme 49">
                <a:extLst>
                  <a:ext uri="{FF2B5EF4-FFF2-40B4-BE49-F238E27FC236}">
                    <a16:creationId xmlns:a16="http://schemas.microsoft.com/office/drawing/2014/main" id="{6AF0881F-CD8F-4241-94E8-27310800C840}"/>
                  </a:ext>
                </a:extLst>
              </p:cNvPr>
              <p:cNvSpPr/>
              <p:nvPr/>
            </p:nvSpPr>
            <p:spPr>
              <a:xfrm rot="5400000">
                <a:off x="-276970" y="2714189"/>
                <a:ext cx="265379" cy="258007"/>
              </a:xfrm>
              <a:custGeom>
                <a:avLst/>
                <a:gdLst>
                  <a:gd name="connsiteX0" fmla="*/ 96161 w 265379"/>
                  <a:gd name="connsiteY0" fmla="*/ 182402 h 258007"/>
                  <a:gd name="connsiteX1" fmla="*/ 103975 w 265379"/>
                  <a:gd name="connsiteY1" fmla="*/ 174861 h 258007"/>
                  <a:gd name="connsiteX2" fmla="*/ 195944 w 265379"/>
                  <a:gd name="connsiteY2" fmla="*/ 60416 h 258007"/>
                  <a:gd name="connsiteX3" fmla="*/ 205962 w 265379"/>
                  <a:gd name="connsiteY3" fmla="*/ 53317 h 258007"/>
                  <a:gd name="connsiteX4" fmla="*/ 226499 w 265379"/>
                  <a:gd name="connsiteY4" fmla="*/ 28983 h 258007"/>
                  <a:gd name="connsiteX5" fmla="*/ 229750 w 265379"/>
                  <a:gd name="connsiteY5" fmla="*/ 5033 h 258007"/>
                  <a:gd name="connsiteX6" fmla="*/ 234063 w 265379"/>
                  <a:gd name="connsiteY6" fmla="*/ 27981 h 258007"/>
                  <a:gd name="connsiteX7" fmla="*/ 256834 w 265379"/>
                  <a:gd name="connsiteY7" fmla="*/ 14439 h 258007"/>
                  <a:gd name="connsiteX8" fmla="*/ 256907 w 265379"/>
                  <a:gd name="connsiteY8" fmla="*/ 20904 h 258007"/>
                  <a:gd name="connsiteX9" fmla="*/ 242658 w 265379"/>
                  <a:gd name="connsiteY9" fmla="*/ 34519 h 258007"/>
                  <a:gd name="connsiteX10" fmla="*/ 259156 w 265379"/>
                  <a:gd name="connsiteY10" fmla="*/ 41692 h 258007"/>
                  <a:gd name="connsiteX11" fmla="*/ 262687 w 265379"/>
                  <a:gd name="connsiteY11" fmla="*/ 46417 h 258007"/>
                  <a:gd name="connsiteX12" fmla="*/ 239451 w 265379"/>
                  <a:gd name="connsiteY12" fmla="*/ 42577 h 258007"/>
                  <a:gd name="connsiteX13" fmla="*/ 236326 w 265379"/>
                  <a:gd name="connsiteY13" fmla="*/ 43579 h 258007"/>
                  <a:gd name="connsiteX14" fmla="*/ 215265 w 265379"/>
                  <a:gd name="connsiteY14" fmla="*/ 59104 h 258007"/>
                  <a:gd name="connsiteX15" fmla="*/ 205859 w 265379"/>
                  <a:gd name="connsiteY15" fmla="*/ 67478 h 258007"/>
                  <a:gd name="connsiteX16" fmla="*/ 127513 w 265379"/>
                  <a:gd name="connsiteY16" fmla="*/ 195980 h 258007"/>
                  <a:gd name="connsiteX17" fmla="*/ 114974 w 265379"/>
                  <a:gd name="connsiteY17" fmla="*/ 205379 h 258007"/>
                  <a:gd name="connsiteX18" fmla="*/ 35574 w 265379"/>
                  <a:gd name="connsiteY18" fmla="*/ 259686 h 258007"/>
                  <a:gd name="connsiteX19" fmla="*/ 4229 w 265379"/>
                  <a:gd name="connsiteY19" fmla="*/ 221051 h 258007"/>
                  <a:gd name="connsiteX20" fmla="*/ 96161 w 265379"/>
                  <a:gd name="connsiteY20" fmla="*/ 182402 h 25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65379" h="258007">
                    <a:moveTo>
                      <a:pt x="96161" y="182402"/>
                    </a:moveTo>
                    <a:cubicBezTo>
                      <a:pt x="96161" y="182402"/>
                      <a:pt x="95085" y="174662"/>
                      <a:pt x="103975" y="174861"/>
                    </a:cubicBezTo>
                    <a:cubicBezTo>
                      <a:pt x="103975" y="174861"/>
                      <a:pt x="176623" y="57571"/>
                      <a:pt x="195944" y="60416"/>
                    </a:cubicBezTo>
                    <a:cubicBezTo>
                      <a:pt x="195944" y="60416"/>
                      <a:pt x="198767" y="45481"/>
                      <a:pt x="205962" y="53317"/>
                    </a:cubicBezTo>
                    <a:cubicBezTo>
                      <a:pt x="205962" y="53317"/>
                      <a:pt x="209530" y="31232"/>
                      <a:pt x="226499" y="28983"/>
                    </a:cubicBezTo>
                    <a:cubicBezTo>
                      <a:pt x="226499" y="28983"/>
                      <a:pt x="229138" y="9198"/>
                      <a:pt x="229750" y="5033"/>
                    </a:cubicBezTo>
                    <a:cubicBezTo>
                      <a:pt x="229750" y="5033"/>
                      <a:pt x="234357" y="-2405"/>
                      <a:pt x="234063" y="27981"/>
                    </a:cubicBezTo>
                    <a:lnTo>
                      <a:pt x="256834" y="14439"/>
                    </a:lnTo>
                    <a:cubicBezTo>
                      <a:pt x="256834" y="14439"/>
                      <a:pt x="260822" y="16105"/>
                      <a:pt x="256907" y="20904"/>
                    </a:cubicBezTo>
                    <a:lnTo>
                      <a:pt x="242658" y="34519"/>
                    </a:lnTo>
                    <a:lnTo>
                      <a:pt x="259156" y="41692"/>
                    </a:lnTo>
                    <a:cubicBezTo>
                      <a:pt x="259156" y="41692"/>
                      <a:pt x="267139" y="44972"/>
                      <a:pt x="262687" y="46417"/>
                    </a:cubicBezTo>
                    <a:lnTo>
                      <a:pt x="239451" y="42577"/>
                    </a:lnTo>
                    <a:lnTo>
                      <a:pt x="236326" y="43579"/>
                    </a:lnTo>
                    <a:cubicBezTo>
                      <a:pt x="235257" y="54902"/>
                      <a:pt x="215265" y="59104"/>
                      <a:pt x="215265" y="59104"/>
                    </a:cubicBezTo>
                    <a:cubicBezTo>
                      <a:pt x="216290" y="68503"/>
                      <a:pt x="205859" y="67478"/>
                      <a:pt x="205859" y="67478"/>
                    </a:cubicBezTo>
                    <a:cubicBezTo>
                      <a:pt x="204782" y="137457"/>
                      <a:pt x="127513" y="195980"/>
                      <a:pt x="127513" y="195980"/>
                    </a:cubicBezTo>
                    <a:cubicBezTo>
                      <a:pt x="120701" y="205379"/>
                      <a:pt x="114974" y="205379"/>
                      <a:pt x="114974" y="205379"/>
                    </a:cubicBezTo>
                    <a:cubicBezTo>
                      <a:pt x="105575" y="211652"/>
                      <a:pt x="35574" y="259686"/>
                      <a:pt x="35574" y="259686"/>
                    </a:cubicBezTo>
                    <a:cubicBezTo>
                      <a:pt x="35574" y="259686"/>
                      <a:pt x="19511" y="233723"/>
                      <a:pt x="4229" y="221051"/>
                    </a:cubicBezTo>
                    <a:cubicBezTo>
                      <a:pt x="4222" y="221044"/>
                      <a:pt x="25106" y="199099"/>
                      <a:pt x="96161" y="182402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orme libre : forme 50">
                <a:extLst>
                  <a:ext uri="{FF2B5EF4-FFF2-40B4-BE49-F238E27FC236}">
                    <a16:creationId xmlns:a16="http://schemas.microsoft.com/office/drawing/2014/main" id="{A903F9FF-8DEC-4994-B5CE-3E0A708DD5C0}"/>
                  </a:ext>
                </a:extLst>
              </p:cNvPr>
              <p:cNvSpPr/>
              <p:nvPr/>
            </p:nvSpPr>
            <p:spPr>
              <a:xfrm rot="5400000">
                <a:off x="-454331" y="3495016"/>
                <a:ext cx="22115" cy="14743"/>
              </a:xfrm>
              <a:custGeom>
                <a:avLst/>
                <a:gdLst>
                  <a:gd name="connsiteX0" fmla="*/ 4229 w 22114"/>
                  <a:gd name="connsiteY0" fmla="*/ 4229 h 14743"/>
                  <a:gd name="connsiteX1" fmla="*/ 20049 w 22114"/>
                  <a:gd name="connsiteY1" fmla="*/ 15147 h 14743"/>
                  <a:gd name="connsiteX2" fmla="*/ 4229 w 22114"/>
                  <a:gd name="connsiteY2" fmla="*/ 4229 h 1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114" h="14743">
                    <a:moveTo>
                      <a:pt x="4229" y="4229"/>
                    </a:moveTo>
                    <a:cubicBezTo>
                      <a:pt x="10208" y="7805"/>
                      <a:pt x="15596" y="11476"/>
                      <a:pt x="20049" y="15147"/>
                    </a:cubicBezTo>
                    <a:cubicBezTo>
                      <a:pt x="18774" y="14122"/>
                      <a:pt x="13392" y="10060"/>
                      <a:pt x="4229" y="4229"/>
                    </a:cubicBezTo>
                    <a:close/>
                  </a:path>
                </a:pathLst>
              </a:custGeom>
              <a:solidFill>
                <a:srgbClr val="38222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F4A2BB46-46DF-4F94-8A14-029D6F2DFE8A}"/>
                  </a:ext>
                </a:extLst>
              </p:cNvPr>
              <p:cNvSpPr/>
              <p:nvPr/>
            </p:nvSpPr>
            <p:spPr>
              <a:xfrm rot="5400000">
                <a:off x="-454191" y="3507149"/>
                <a:ext cx="7372" cy="7372"/>
              </a:xfrm>
              <a:custGeom>
                <a:avLst/>
                <a:gdLst>
                  <a:gd name="connsiteX0" fmla="*/ 4229 w 7371"/>
                  <a:gd name="connsiteY0" fmla="*/ 4229 h 7371"/>
                  <a:gd name="connsiteX1" fmla="*/ 4517 w 7371"/>
                  <a:gd name="connsiteY1" fmla="*/ 4429 h 7371"/>
                  <a:gd name="connsiteX2" fmla="*/ 4229 w 7371"/>
                  <a:gd name="connsiteY2" fmla="*/ 4229 h 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71" h="7371">
                    <a:moveTo>
                      <a:pt x="4229" y="4229"/>
                    </a:moveTo>
                    <a:cubicBezTo>
                      <a:pt x="4473" y="4325"/>
                      <a:pt x="4517" y="4429"/>
                      <a:pt x="4517" y="4429"/>
                    </a:cubicBezTo>
                    <a:cubicBezTo>
                      <a:pt x="4473" y="4333"/>
                      <a:pt x="4325" y="4281"/>
                      <a:pt x="4229" y="4229"/>
                    </a:cubicBezTo>
                    <a:close/>
                  </a:path>
                </a:pathLst>
              </a:custGeom>
              <a:solidFill>
                <a:srgbClr val="38222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orme libre : forme 52">
                <a:extLst>
                  <a:ext uri="{FF2B5EF4-FFF2-40B4-BE49-F238E27FC236}">
                    <a16:creationId xmlns:a16="http://schemas.microsoft.com/office/drawing/2014/main" id="{BE61D582-89D2-4F3E-9EFD-273E7B68D147}"/>
                  </a:ext>
                </a:extLst>
              </p:cNvPr>
              <p:cNvSpPr/>
              <p:nvPr/>
            </p:nvSpPr>
            <p:spPr>
              <a:xfrm rot="5400000">
                <a:off x="-1090716" y="2354060"/>
                <a:ext cx="7372" cy="7372"/>
              </a:xfrm>
              <a:custGeom>
                <a:avLst/>
                <a:gdLst>
                  <a:gd name="connsiteX0" fmla="*/ 5971 w 7371"/>
                  <a:gd name="connsiteY0" fmla="*/ 6266 h 7371"/>
                  <a:gd name="connsiteX1" fmla="*/ 5684 w 7371"/>
                  <a:gd name="connsiteY1" fmla="*/ 5573 h 7371"/>
                  <a:gd name="connsiteX2" fmla="*/ 5529 w 7371"/>
                  <a:gd name="connsiteY2" fmla="*/ 5529 h 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71" h="7371">
                    <a:moveTo>
                      <a:pt x="5971" y="6266"/>
                    </a:moveTo>
                    <a:cubicBezTo>
                      <a:pt x="5868" y="6045"/>
                      <a:pt x="5794" y="5809"/>
                      <a:pt x="5684" y="5573"/>
                    </a:cubicBezTo>
                    <a:cubicBezTo>
                      <a:pt x="5632" y="5551"/>
                      <a:pt x="5573" y="5551"/>
                      <a:pt x="5529" y="5529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orme libre : forme 53">
                <a:extLst>
                  <a:ext uri="{FF2B5EF4-FFF2-40B4-BE49-F238E27FC236}">
                    <a16:creationId xmlns:a16="http://schemas.microsoft.com/office/drawing/2014/main" id="{C4041E4E-C6D8-4631-8BB4-39EBBD383649}"/>
                  </a:ext>
                </a:extLst>
              </p:cNvPr>
              <p:cNvSpPr/>
              <p:nvPr/>
            </p:nvSpPr>
            <p:spPr>
              <a:xfrm rot="5400000">
                <a:off x="-1285585" y="2495950"/>
                <a:ext cx="457042" cy="147433"/>
              </a:xfrm>
              <a:custGeom>
                <a:avLst/>
                <a:gdLst>
                  <a:gd name="connsiteX0" fmla="*/ 232450 w 457041"/>
                  <a:gd name="connsiteY0" fmla="*/ 47496 h 147432"/>
                  <a:gd name="connsiteX1" fmla="*/ 5529 w 457041"/>
                  <a:gd name="connsiteY1" fmla="*/ 5529 h 147432"/>
                  <a:gd name="connsiteX2" fmla="*/ 18606 w 457041"/>
                  <a:gd name="connsiteY2" fmla="*/ 105569 h 147432"/>
                  <a:gd name="connsiteX3" fmla="*/ 230445 w 457041"/>
                  <a:gd name="connsiteY3" fmla="*/ 143378 h 147432"/>
                  <a:gd name="connsiteX4" fmla="*/ 442041 w 457041"/>
                  <a:gd name="connsiteY4" fmla="*/ 105680 h 147432"/>
                  <a:gd name="connsiteX5" fmla="*/ 442232 w 457041"/>
                  <a:gd name="connsiteY5" fmla="*/ 106262 h 147432"/>
                  <a:gd name="connsiteX6" fmla="*/ 455582 w 457041"/>
                  <a:gd name="connsiteY6" fmla="*/ 7438 h 147432"/>
                  <a:gd name="connsiteX7" fmla="*/ 232450 w 457041"/>
                  <a:gd name="connsiteY7" fmla="*/ 47496 h 14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7041" h="147432">
                    <a:moveTo>
                      <a:pt x="232450" y="47496"/>
                    </a:moveTo>
                    <a:cubicBezTo>
                      <a:pt x="138616" y="47496"/>
                      <a:pt x="55722" y="30895"/>
                      <a:pt x="5529" y="5529"/>
                    </a:cubicBezTo>
                    <a:cubicBezTo>
                      <a:pt x="5588" y="26317"/>
                      <a:pt x="6915" y="81309"/>
                      <a:pt x="18606" y="105569"/>
                    </a:cubicBezTo>
                    <a:cubicBezTo>
                      <a:pt x="71291" y="128812"/>
                      <a:pt x="146688" y="143378"/>
                      <a:pt x="230445" y="143378"/>
                    </a:cubicBezTo>
                    <a:cubicBezTo>
                      <a:pt x="314032" y="143378"/>
                      <a:pt x="389348" y="128886"/>
                      <a:pt x="442041" y="105680"/>
                    </a:cubicBezTo>
                    <a:lnTo>
                      <a:pt x="442232" y="106262"/>
                    </a:lnTo>
                    <a:cubicBezTo>
                      <a:pt x="453887" y="82983"/>
                      <a:pt x="455450" y="29627"/>
                      <a:pt x="455582" y="7438"/>
                    </a:cubicBezTo>
                    <a:cubicBezTo>
                      <a:pt x="405064" y="31735"/>
                      <a:pt x="323939" y="47496"/>
                      <a:pt x="232450" y="47496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orme libre : forme 54">
                <a:extLst>
                  <a:ext uri="{FF2B5EF4-FFF2-40B4-BE49-F238E27FC236}">
                    <a16:creationId xmlns:a16="http://schemas.microsoft.com/office/drawing/2014/main" id="{9A190401-1B50-40E1-B3B2-163D444CC308}"/>
                  </a:ext>
                </a:extLst>
              </p:cNvPr>
              <p:cNvSpPr/>
              <p:nvPr/>
            </p:nvSpPr>
            <p:spPr>
              <a:xfrm rot="5400000">
                <a:off x="-1240131" y="2387048"/>
                <a:ext cx="7372" cy="7372"/>
              </a:xfrm>
              <a:custGeom>
                <a:avLst/>
                <a:gdLst>
                  <a:gd name="connsiteX0" fmla="*/ 5529 w 7371"/>
                  <a:gd name="connsiteY0" fmla="*/ 5669 h 7371"/>
                  <a:gd name="connsiteX1" fmla="*/ 5684 w 7371"/>
                  <a:gd name="connsiteY1" fmla="*/ 5765 h 7371"/>
                  <a:gd name="connsiteX2" fmla="*/ 5595 w 7371"/>
                  <a:gd name="connsiteY2" fmla="*/ 5529 h 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71" h="7371">
                    <a:moveTo>
                      <a:pt x="5529" y="5669"/>
                    </a:moveTo>
                    <a:cubicBezTo>
                      <a:pt x="5573" y="5691"/>
                      <a:pt x="5639" y="5742"/>
                      <a:pt x="5684" y="5765"/>
                    </a:cubicBezTo>
                    <a:cubicBezTo>
                      <a:pt x="5661" y="5691"/>
                      <a:pt x="5595" y="5529"/>
                      <a:pt x="5595" y="5529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orme libre : forme 55">
                <a:extLst>
                  <a:ext uri="{FF2B5EF4-FFF2-40B4-BE49-F238E27FC236}">
                    <a16:creationId xmlns:a16="http://schemas.microsoft.com/office/drawing/2014/main" id="{DF40C8F9-6713-477E-B291-9D6B68534007}"/>
                  </a:ext>
                </a:extLst>
              </p:cNvPr>
              <p:cNvSpPr/>
              <p:nvPr/>
            </p:nvSpPr>
            <p:spPr>
              <a:xfrm rot="5400000">
                <a:off x="-1472574" y="2508843"/>
                <a:ext cx="361211" cy="117946"/>
              </a:xfrm>
              <a:custGeom>
                <a:avLst/>
                <a:gdLst>
                  <a:gd name="connsiteX0" fmla="*/ 181247 w 361210"/>
                  <a:gd name="connsiteY0" fmla="*/ 51808 h 117946"/>
                  <a:gd name="connsiteX1" fmla="*/ 5529 w 361210"/>
                  <a:gd name="connsiteY1" fmla="*/ 5529 h 117946"/>
                  <a:gd name="connsiteX2" fmla="*/ 26376 w 361210"/>
                  <a:gd name="connsiteY2" fmla="*/ 51034 h 117946"/>
                  <a:gd name="connsiteX3" fmla="*/ 26376 w 361210"/>
                  <a:gd name="connsiteY3" fmla="*/ 48822 h 117946"/>
                  <a:gd name="connsiteX4" fmla="*/ 26693 w 361210"/>
                  <a:gd name="connsiteY4" fmla="*/ 51565 h 117946"/>
                  <a:gd name="connsiteX5" fmla="*/ 48093 w 361210"/>
                  <a:gd name="connsiteY5" fmla="*/ 82127 h 117946"/>
                  <a:gd name="connsiteX6" fmla="*/ 51933 w 361210"/>
                  <a:gd name="connsiteY6" fmla="*/ 86277 h 117946"/>
                  <a:gd name="connsiteX7" fmla="*/ 184276 w 361210"/>
                  <a:gd name="connsiteY7" fmla="*/ 117673 h 117946"/>
                  <a:gd name="connsiteX8" fmla="*/ 305370 w 361210"/>
                  <a:gd name="connsiteY8" fmla="*/ 92949 h 117946"/>
                  <a:gd name="connsiteX9" fmla="*/ 315064 w 361210"/>
                  <a:gd name="connsiteY9" fmla="*/ 83587 h 117946"/>
                  <a:gd name="connsiteX10" fmla="*/ 358549 w 361210"/>
                  <a:gd name="connsiteY10" fmla="*/ 7254 h 117946"/>
                  <a:gd name="connsiteX11" fmla="*/ 359309 w 361210"/>
                  <a:gd name="connsiteY11" fmla="*/ 6030 h 117946"/>
                  <a:gd name="connsiteX12" fmla="*/ 181247 w 361210"/>
                  <a:gd name="connsiteY12" fmla="*/ 51808 h 11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1210" h="117946">
                    <a:moveTo>
                      <a:pt x="181247" y="51808"/>
                    </a:moveTo>
                    <a:cubicBezTo>
                      <a:pt x="106373" y="51410"/>
                      <a:pt x="41023" y="32863"/>
                      <a:pt x="5529" y="5529"/>
                    </a:cubicBezTo>
                    <a:cubicBezTo>
                      <a:pt x="6141" y="7342"/>
                      <a:pt x="13365" y="28255"/>
                      <a:pt x="26376" y="51034"/>
                    </a:cubicBezTo>
                    <a:lnTo>
                      <a:pt x="26376" y="48822"/>
                    </a:lnTo>
                    <a:cubicBezTo>
                      <a:pt x="26376" y="49759"/>
                      <a:pt x="26612" y="50658"/>
                      <a:pt x="26693" y="51565"/>
                    </a:cubicBezTo>
                    <a:cubicBezTo>
                      <a:pt x="32664" y="61966"/>
                      <a:pt x="39807" y="72692"/>
                      <a:pt x="48093" y="82127"/>
                    </a:cubicBezTo>
                    <a:cubicBezTo>
                      <a:pt x="48093" y="82127"/>
                      <a:pt x="49471" y="83815"/>
                      <a:pt x="51933" y="86277"/>
                    </a:cubicBezTo>
                    <a:cubicBezTo>
                      <a:pt x="80100" y="105164"/>
                      <a:pt x="128812" y="117673"/>
                      <a:pt x="184276" y="117673"/>
                    </a:cubicBezTo>
                    <a:cubicBezTo>
                      <a:pt x="232922" y="117673"/>
                      <a:pt x="276407" y="108053"/>
                      <a:pt x="305370" y="92949"/>
                    </a:cubicBezTo>
                    <a:cubicBezTo>
                      <a:pt x="311784" y="87663"/>
                      <a:pt x="315064" y="83587"/>
                      <a:pt x="315064" y="83587"/>
                    </a:cubicBezTo>
                    <a:cubicBezTo>
                      <a:pt x="342840" y="52737"/>
                      <a:pt x="358549" y="7254"/>
                      <a:pt x="358549" y="7254"/>
                    </a:cubicBezTo>
                    <a:lnTo>
                      <a:pt x="359309" y="6030"/>
                    </a:lnTo>
                    <a:cubicBezTo>
                      <a:pt x="323962" y="33784"/>
                      <a:pt x="257388" y="52250"/>
                      <a:pt x="181247" y="51808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orme libre : forme 56">
                <a:extLst>
                  <a:ext uri="{FF2B5EF4-FFF2-40B4-BE49-F238E27FC236}">
                    <a16:creationId xmlns:a16="http://schemas.microsoft.com/office/drawing/2014/main" id="{C59E2EAA-7FF0-42C7-90A3-F2CAC9D54588}"/>
                  </a:ext>
                </a:extLst>
              </p:cNvPr>
              <p:cNvSpPr/>
              <p:nvPr/>
            </p:nvSpPr>
            <p:spPr>
              <a:xfrm rot="5400000">
                <a:off x="-834411" y="2349807"/>
                <a:ext cx="7372" cy="7372"/>
              </a:xfrm>
              <a:custGeom>
                <a:avLst/>
                <a:gdLst>
                  <a:gd name="connsiteX0" fmla="*/ 5529 w 7371"/>
                  <a:gd name="connsiteY0" fmla="*/ 7143 h 7371"/>
                  <a:gd name="connsiteX1" fmla="*/ 5735 w 7371"/>
                  <a:gd name="connsiteY1" fmla="*/ 5529 h 7371"/>
                  <a:gd name="connsiteX2" fmla="*/ 5728 w 7371"/>
                  <a:gd name="connsiteY2" fmla="*/ 5529 h 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71" h="7371">
                    <a:moveTo>
                      <a:pt x="5529" y="7143"/>
                    </a:moveTo>
                    <a:cubicBezTo>
                      <a:pt x="5529" y="7143"/>
                      <a:pt x="5610" y="6502"/>
                      <a:pt x="5735" y="5529"/>
                    </a:cubicBezTo>
                    <a:cubicBezTo>
                      <a:pt x="5735" y="5529"/>
                      <a:pt x="5735" y="5529"/>
                      <a:pt x="5728" y="5529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orme libre : forme 57">
                <a:extLst>
                  <a:ext uri="{FF2B5EF4-FFF2-40B4-BE49-F238E27FC236}">
                    <a16:creationId xmlns:a16="http://schemas.microsoft.com/office/drawing/2014/main" id="{7DD13CA4-3467-43A6-91A2-ACD4397542C9}"/>
                  </a:ext>
                </a:extLst>
              </p:cNvPr>
              <p:cNvSpPr/>
              <p:nvPr/>
            </p:nvSpPr>
            <p:spPr>
              <a:xfrm rot="5400000">
                <a:off x="-1044725" y="2515875"/>
                <a:ext cx="442299" cy="110575"/>
              </a:xfrm>
              <a:custGeom>
                <a:avLst/>
                <a:gdLst>
                  <a:gd name="connsiteX0" fmla="*/ 424769 w 442298"/>
                  <a:gd name="connsiteY0" fmla="*/ 7024 h 110574"/>
                  <a:gd name="connsiteX1" fmla="*/ 315573 w 442298"/>
                  <a:gd name="connsiteY1" fmla="*/ 15450 h 110574"/>
                  <a:gd name="connsiteX2" fmla="*/ 223656 w 442298"/>
                  <a:gd name="connsiteY2" fmla="*/ 23831 h 110574"/>
                  <a:gd name="connsiteX3" fmla="*/ 221555 w 442298"/>
                  <a:gd name="connsiteY3" fmla="*/ 23831 h 110574"/>
                  <a:gd name="connsiteX4" fmla="*/ 129638 w 442298"/>
                  <a:gd name="connsiteY4" fmla="*/ 15450 h 110574"/>
                  <a:gd name="connsiteX5" fmla="*/ 19682 w 442298"/>
                  <a:gd name="connsiteY5" fmla="*/ 7127 h 110574"/>
                  <a:gd name="connsiteX6" fmla="*/ 5529 w 442298"/>
                  <a:gd name="connsiteY6" fmla="*/ 64280 h 110574"/>
                  <a:gd name="connsiteX7" fmla="*/ 222601 w 442298"/>
                  <a:gd name="connsiteY7" fmla="*/ 108207 h 110574"/>
                  <a:gd name="connsiteX8" fmla="*/ 438679 w 442298"/>
                  <a:gd name="connsiteY8" fmla="*/ 66307 h 110574"/>
                  <a:gd name="connsiteX9" fmla="*/ 439166 w 442298"/>
                  <a:gd name="connsiteY9" fmla="*/ 65887 h 110574"/>
                  <a:gd name="connsiteX10" fmla="*/ 424769 w 442298"/>
                  <a:gd name="connsiteY10" fmla="*/ 7024 h 11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2298" h="110574">
                    <a:moveTo>
                      <a:pt x="424769" y="7024"/>
                    </a:moveTo>
                    <a:cubicBezTo>
                      <a:pt x="406237" y="4849"/>
                      <a:pt x="368501" y="3301"/>
                      <a:pt x="315573" y="15450"/>
                    </a:cubicBezTo>
                    <a:cubicBezTo>
                      <a:pt x="315573" y="15450"/>
                      <a:pt x="268578" y="24849"/>
                      <a:pt x="223656" y="23831"/>
                    </a:cubicBezTo>
                    <a:lnTo>
                      <a:pt x="221555" y="23831"/>
                    </a:lnTo>
                    <a:cubicBezTo>
                      <a:pt x="176625" y="24856"/>
                      <a:pt x="129638" y="15450"/>
                      <a:pt x="129638" y="15450"/>
                    </a:cubicBezTo>
                    <a:cubicBezTo>
                      <a:pt x="75965" y="3132"/>
                      <a:pt x="37949" y="4901"/>
                      <a:pt x="19682" y="7127"/>
                    </a:cubicBezTo>
                    <a:cubicBezTo>
                      <a:pt x="9981" y="34800"/>
                      <a:pt x="6347" y="58227"/>
                      <a:pt x="5529" y="64280"/>
                    </a:cubicBezTo>
                    <a:cubicBezTo>
                      <a:pt x="48233" y="90478"/>
                      <a:pt x="129424" y="108207"/>
                      <a:pt x="222601" y="108207"/>
                    </a:cubicBezTo>
                    <a:cubicBezTo>
                      <a:pt x="314268" y="108207"/>
                      <a:pt x="395481" y="91820"/>
                      <a:pt x="438679" y="66307"/>
                    </a:cubicBezTo>
                    <a:lnTo>
                      <a:pt x="439166" y="65887"/>
                    </a:lnTo>
                    <a:cubicBezTo>
                      <a:pt x="439166" y="65894"/>
                      <a:pt x="436077" y="39268"/>
                      <a:pt x="424769" y="7024"/>
                    </a:cubicBezTo>
                    <a:close/>
                  </a:path>
                </a:pathLst>
              </a:custGeom>
              <a:solidFill>
                <a:srgbClr val="1818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orme libre : forme 58">
                <a:extLst>
                  <a:ext uri="{FF2B5EF4-FFF2-40B4-BE49-F238E27FC236}">
                    <a16:creationId xmlns:a16="http://schemas.microsoft.com/office/drawing/2014/main" id="{A4CBF9A0-6DF7-4D67-8F4B-EB83C9D7406B}"/>
                  </a:ext>
                </a:extLst>
              </p:cNvPr>
              <p:cNvSpPr/>
              <p:nvPr/>
            </p:nvSpPr>
            <p:spPr>
              <a:xfrm rot="5400000">
                <a:off x="-638399" y="2933456"/>
                <a:ext cx="7372" cy="7372"/>
              </a:xfrm>
              <a:custGeom>
                <a:avLst/>
                <a:gdLst>
                  <a:gd name="connsiteX0" fmla="*/ 5529 w 7371"/>
                  <a:gd name="connsiteY0" fmla="*/ 6730 h 7371"/>
                  <a:gd name="connsiteX1" fmla="*/ 8256 w 7371"/>
                  <a:gd name="connsiteY1" fmla="*/ 5529 h 7371"/>
                  <a:gd name="connsiteX2" fmla="*/ 5529 w 7371"/>
                  <a:gd name="connsiteY2" fmla="*/ 6730 h 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71" h="7371">
                    <a:moveTo>
                      <a:pt x="5529" y="6730"/>
                    </a:moveTo>
                    <a:cubicBezTo>
                      <a:pt x="7106" y="6008"/>
                      <a:pt x="8256" y="5529"/>
                      <a:pt x="8256" y="5529"/>
                    </a:cubicBezTo>
                    <a:cubicBezTo>
                      <a:pt x="7283" y="5750"/>
                      <a:pt x="6384" y="6199"/>
                      <a:pt x="5529" y="6730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orme libre : forme 59">
                <a:extLst>
                  <a:ext uri="{FF2B5EF4-FFF2-40B4-BE49-F238E27FC236}">
                    <a16:creationId xmlns:a16="http://schemas.microsoft.com/office/drawing/2014/main" id="{AD3A98EE-A818-40B3-BEFC-13B4F8EAB3D0}"/>
                  </a:ext>
                </a:extLst>
              </p:cNvPr>
              <p:cNvSpPr/>
              <p:nvPr/>
            </p:nvSpPr>
            <p:spPr>
              <a:xfrm rot="5400000">
                <a:off x="-809709" y="2915686"/>
                <a:ext cx="228521" cy="162176"/>
              </a:xfrm>
              <a:custGeom>
                <a:avLst/>
                <a:gdLst>
                  <a:gd name="connsiteX0" fmla="*/ 227760 w 228520"/>
                  <a:gd name="connsiteY0" fmla="*/ 147094 h 162175"/>
                  <a:gd name="connsiteX1" fmla="*/ 213415 w 228520"/>
                  <a:gd name="connsiteY1" fmla="*/ 137496 h 162175"/>
                  <a:gd name="connsiteX2" fmla="*/ 216201 w 228520"/>
                  <a:gd name="connsiteY2" fmla="*/ 125959 h 162175"/>
                  <a:gd name="connsiteX3" fmla="*/ 225607 w 228520"/>
                  <a:gd name="connsiteY3" fmla="*/ 119568 h 162175"/>
                  <a:gd name="connsiteX4" fmla="*/ 183537 w 228520"/>
                  <a:gd name="connsiteY4" fmla="*/ 117253 h 162175"/>
                  <a:gd name="connsiteX5" fmla="*/ 173991 w 228520"/>
                  <a:gd name="connsiteY5" fmla="*/ 110361 h 162175"/>
                  <a:gd name="connsiteX6" fmla="*/ 170269 w 228520"/>
                  <a:gd name="connsiteY6" fmla="*/ 105879 h 162175"/>
                  <a:gd name="connsiteX7" fmla="*/ 172126 w 228520"/>
                  <a:gd name="connsiteY7" fmla="*/ 102812 h 162175"/>
                  <a:gd name="connsiteX8" fmla="*/ 153771 w 228520"/>
                  <a:gd name="connsiteY8" fmla="*/ 102937 h 162175"/>
                  <a:gd name="connsiteX9" fmla="*/ 151803 w 228520"/>
                  <a:gd name="connsiteY9" fmla="*/ 99112 h 162175"/>
                  <a:gd name="connsiteX10" fmla="*/ 157877 w 228520"/>
                  <a:gd name="connsiteY10" fmla="*/ 93384 h 162175"/>
                  <a:gd name="connsiteX11" fmla="*/ 136271 w 228520"/>
                  <a:gd name="connsiteY11" fmla="*/ 91991 h 162175"/>
                  <a:gd name="connsiteX12" fmla="*/ 131774 w 228520"/>
                  <a:gd name="connsiteY12" fmla="*/ 87855 h 162175"/>
                  <a:gd name="connsiteX13" fmla="*/ 141165 w 228520"/>
                  <a:gd name="connsiteY13" fmla="*/ 83639 h 162175"/>
                  <a:gd name="connsiteX14" fmla="*/ 127262 w 228520"/>
                  <a:gd name="connsiteY14" fmla="*/ 84398 h 162175"/>
                  <a:gd name="connsiteX15" fmla="*/ 56318 w 228520"/>
                  <a:gd name="connsiteY15" fmla="*/ 23479 h 162175"/>
                  <a:gd name="connsiteX16" fmla="*/ 56465 w 228520"/>
                  <a:gd name="connsiteY16" fmla="*/ 23383 h 162175"/>
                  <a:gd name="connsiteX17" fmla="*/ 56303 w 228520"/>
                  <a:gd name="connsiteY17" fmla="*/ 23464 h 162175"/>
                  <a:gd name="connsiteX18" fmla="*/ 28644 w 228520"/>
                  <a:gd name="connsiteY18" fmla="*/ 5529 h 162175"/>
                  <a:gd name="connsiteX19" fmla="*/ 10864 w 228520"/>
                  <a:gd name="connsiteY19" fmla="*/ 35642 h 162175"/>
                  <a:gd name="connsiteX20" fmla="*/ 7296 w 228520"/>
                  <a:gd name="connsiteY20" fmla="*/ 52368 h 162175"/>
                  <a:gd name="connsiteX21" fmla="*/ 61360 w 228520"/>
                  <a:gd name="connsiteY21" fmla="*/ 78913 h 162175"/>
                  <a:gd name="connsiteX22" fmla="*/ 62141 w 228520"/>
                  <a:gd name="connsiteY22" fmla="*/ 79017 h 162175"/>
                  <a:gd name="connsiteX23" fmla="*/ 122913 w 228520"/>
                  <a:gd name="connsiteY23" fmla="*/ 106903 h 162175"/>
                  <a:gd name="connsiteX24" fmla="*/ 124918 w 228520"/>
                  <a:gd name="connsiteY24" fmla="*/ 107980 h 162175"/>
                  <a:gd name="connsiteX25" fmla="*/ 123245 w 228520"/>
                  <a:gd name="connsiteY25" fmla="*/ 100166 h 162175"/>
                  <a:gd name="connsiteX26" fmla="*/ 133867 w 228520"/>
                  <a:gd name="connsiteY26" fmla="*/ 111946 h 162175"/>
                  <a:gd name="connsiteX27" fmla="*/ 133477 w 228520"/>
                  <a:gd name="connsiteY27" fmla="*/ 106896 h 162175"/>
                  <a:gd name="connsiteX28" fmla="*/ 145286 w 228520"/>
                  <a:gd name="connsiteY28" fmla="*/ 120069 h 162175"/>
                  <a:gd name="connsiteX29" fmla="*/ 147247 w 228520"/>
                  <a:gd name="connsiteY29" fmla="*/ 113295 h 162175"/>
                  <a:gd name="connsiteX30" fmla="*/ 166782 w 228520"/>
                  <a:gd name="connsiteY30" fmla="*/ 128606 h 162175"/>
                  <a:gd name="connsiteX31" fmla="*/ 167121 w 228520"/>
                  <a:gd name="connsiteY31" fmla="*/ 123357 h 162175"/>
                  <a:gd name="connsiteX32" fmla="*/ 181466 w 228520"/>
                  <a:gd name="connsiteY32" fmla="*/ 130109 h 162175"/>
                  <a:gd name="connsiteX33" fmla="*/ 196740 w 228520"/>
                  <a:gd name="connsiteY33" fmla="*/ 160805 h 162175"/>
                  <a:gd name="connsiteX34" fmla="*/ 202726 w 228520"/>
                  <a:gd name="connsiteY34" fmla="*/ 159235 h 162175"/>
                  <a:gd name="connsiteX35" fmla="*/ 204731 w 228520"/>
                  <a:gd name="connsiteY35" fmla="*/ 140894 h 162175"/>
                  <a:gd name="connsiteX36" fmla="*/ 221524 w 228520"/>
                  <a:gd name="connsiteY36" fmla="*/ 149386 h 162175"/>
                  <a:gd name="connsiteX37" fmla="*/ 227760 w 228520"/>
                  <a:gd name="connsiteY37" fmla="*/ 147094 h 1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28520" h="162175">
                    <a:moveTo>
                      <a:pt x="227760" y="147094"/>
                    </a:moveTo>
                    <a:lnTo>
                      <a:pt x="213415" y="137496"/>
                    </a:lnTo>
                    <a:cubicBezTo>
                      <a:pt x="213415" y="137496"/>
                      <a:pt x="203080" y="126254"/>
                      <a:pt x="216201" y="125959"/>
                    </a:cubicBezTo>
                    <a:cubicBezTo>
                      <a:pt x="216201" y="125959"/>
                      <a:pt x="233090" y="123998"/>
                      <a:pt x="225607" y="119568"/>
                    </a:cubicBezTo>
                    <a:cubicBezTo>
                      <a:pt x="225607" y="119568"/>
                      <a:pt x="207842" y="119494"/>
                      <a:pt x="183537" y="117253"/>
                    </a:cubicBezTo>
                    <a:cubicBezTo>
                      <a:pt x="182336" y="114120"/>
                      <a:pt x="179726" y="110980"/>
                      <a:pt x="173991" y="110361"/>
                    </a:cubicBezTo>
                    <a:cubicBezTo>
                      <a:pt x="173991" y="110361"/>
                      <a:pt x="167475" y="108621"/>
                      <a:pt x="170269" y="105879"/>
                    </a:cubicBezTo>
                    <a:lnTo>
                      <a:pt x="172126" y="102812"/>
                    </a:lnTo>
                    <a:lnTo>
                      <a:pt x="153771" y="102937"/>
                    </a:lnTo>
                    <a:cubicBezTo>
                      <a:pt x="153771" y="102937"/>
                      <a:pt x="148817" y="102886"/>
                      <a:pt x="151803" y="99112"/>
                    </a:cubicBezTo>
                    <a:lnTo>
                      <a:pt x="157877" y="93384"/>
                    </a:lnTo>
                    <a:lnTo>
                      <a:pt x="136271" y="91991"/>
                    </a:lnTo>
                    <a:cubicBezTo>
                      <a:pt x="136271" y="91991"/>
                      <a:pt x="128685" y="90398"/>
                      <a:pt x="131774" y="87855"/>
                    </a:cubicBezTo>
                    <a:lnTo>
                      <a:pt x="141165" y="83639"/>
                    </a:lnTo>
                    <a:lnTo>
                      <a:pt x="127262" y="84398"/>
                    </a:lnTo>
                    <a:cubicBezTo>
                      <a:pt x="127262" y="84398"/>
                      <a:pt x="91458" y="49191"/>
                      <a:pt x="56318" y="23479"/>
                    </a:cubicBezTo>
                    <a:cubicBezTo>
                      <a:pt x="56369" y="23456"/>
                      <a:pt x="56421" y="23420"/>
                      <a:pt x="56465" y="23383"/>
                    </a:cubicBezTo>
                    <a:cubicBezTo>
                      <a:pt x="56406" y="23405"/>
                      <a:pt x="56355" y="23427"/>
                      <a:pt x="56303" y="23464"/>
                    </a:cubicBezTo>
                    <a:cubicBezTo>
                      <a:pt x="46786" y="16498"/>
                      <a:pt x="37336" y="10202"/>
                      <a:pt x="28644" y="5529"/>
                    </a:cubicBezTo>
                    <a:cubicBezTo>
                      <a:pt x="28644" y="5529"/>
                      <a:pt x="26979" y="21835"/>
                      <a:pt x="10864" y="35642"/>
                    </a:cubicBezTo>
                    <a:cubicBezTo>
                      <a:pt x="10864" y="35642"/>
                      <a:pt x="1804" y="42969"/>
                      <a:pt x="7296" y="52368"/>
                    </a:cubicBezTo>
                    <a:cubicBezTo>
                      <a:pt x="7296" y="52368"/>
                      <a:pt x="25711" y="74800"/>
                      <a:pt x="61360" y="78913"/>
                    </a:cubicBezTo>
                    <a:lnTo>
                      <a:pt x="62141" y="79017"/>
                    </a:lnTo>
                    <a:cubicBezTo>
                      <a:pt x="62141" y="79017"/>
                      <a:pt x="97400" y="86071"/>
                      <a:pt x="122913" y="106903"/>
                    </a:cubicBezTo>
                    <a:lnTo>
                      <a:pt x="124918" y="107980"/>
                    </a:lnTo>
                    <a:lnTo>
                      <a:pt x="123245" y="100166"/>
                    </a:lnTo>
                    <a:lnTo>
                      <a:pt x="133867" y="111946"/>
                    </a:lnTo>
                    <a:lnTo>
                      <a:pt x="133477" y="106896"/>
                    </a:lnTo>
                    <a:lnTo>
                      <a:pt x="145286" y="120069"/>
                    </a:lnTo>
                    <a:lnTo>
                      <a:pt x="147247" y="113295"/>
                    </a:lnTo>
                    <a:lnTo>
                      <a:pt x="166782" y="128606"/>
                    </a:lnTo>
                    <a:lnTo>
                      <a:pt x="167121" y="123357"/>
                    </a:lnTo>
                    <a:cubicBezTo>
                      <a:pt x="167121" y="123357"/>
                      <a:pt x="173778" y="131149"/>
                      <a:pt x="181466" y="130109"/>
                    </a:cubicBezTo>
                    <a:cubicBezTo>
                      <a:pt x="181739" y="130751"/>
                      <a:pt x="186132" y="140894"/>
                      <a:pt x="196740" y="160805"/>
                    </a:cubicBezTo>
                    <a:cubicBezTo>
                      <a:pt x="196740" y="160805"/>
                      <a:pt x="201886" y="167410"/>
                      <a:pt x="202726" y="159235"/>
                    </a:cubicBezTo>
                    <a:cubicBezTo>
                      <a:pt x="202726" y="159235"/>
                      <a:pt x="193961" y="133191"/>
                      <a:pt x="204731" y="140894"/>
                    </a:cubicBezTo>
                    <a:lnTo>
                      <a:pt x="221524" y="149386"/>
                    </a:lnTo>
                    <a:cubicBezTo>
                      <a:pt x="221538" y="149393"/>
                      <a:pt x="233289" y="154635"/>
                      <a:pt x="227760" y="147094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76481E6C-ACC6-4E07-B3BB-C5F0638D61C0}"/>
                  </a:ext>
                </a:extLst>
              </p:cNvPr>
              <p:cNvSpPr/>
              <p:nvPr/>
            </p:nvSpPr>
            <p:spPr>
              <a:xfrm rot="5400000">
                <a:off x="-658176" y="2820611"/>
                <a:ext cx="88460" cy="88460"/>
              </a:xfrm>
              <a:custGeom>
                <a:avLst/>
                <a:gdLst>
                  <a:gd name="connsiteX0" fmla="*/ 84376 w 88459"/>
                  <a:gd name="connsiteY0" fmla="*/ 46265 h 88459"/>
                  <a:gd name="connsiteX1" fmla="*/ 23103 w 88459"/>
                  <a:gd name="connsiteY1" fmla="*/ 5721 h 88459"/>
                  <a:gd name="connsiteX2" fmla="*/ 5529 w 88459"/>
                  <a:gd name="connsiteY2" fmla="*/ 51234 h 88459"/>
                  <a:gd name="connsiteX3" fmla="*/ 61398 w 88459"/>
                  <a:gd name="connsiteY3" fmla="*/ 89802 h 88459"/>
                  <a:gd name="connsiteX4" fmla="*/ 64679 w 88459"/>
                  <a:gd name="connsiteY4" fmla="*/ 79497 h 88459"/>
                  <a:gd name="connsiteX5" fmla="*/ 84376 w 88459"/>
                  <a:gd name="connsiteY5" fmla="*/ 46265 h 88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459" h="88459">
                    <a:moveTo>
                      <a:pt x="84376" y="46265"/>
                    </a:moveTo>
                    <a:cubicBezTo>
                      <a:pt x="60374" y="355"/>
                      <a:pt x="23103" y="5721"/>
                      <a:pt x="23103" y="5721"/>
                    </a:cubicBezTo>
                    <a:cubicBezTo>
                      <a:pt x="30504" y="22396"/>
                      <a:pt x="5529" y="51234"/>
                      <a:pt x="5529" y="51234"/>
                    </a:cubicBezTo>
                    <a:cubicBezTo>
                      <a:pt x="16247" y="75354"/>
                      <a:pt x="61398" y="89802"/>
                      <a:pt x="61398" y="89802"/>
                    </a:cubicBezTo>
                    <a:cubicBezTo>
                      <a:pt x="59489" y="82851"/>
                      <a:pt x="64679" y="79497"/>
                      <a:pt x="64679" y="79497"/>
                    </a:cubicBezTo>
                    <a:cubicBezTo>
                      <a:pt x="83196" y="71270"/>
                      <a:pt x="84376" y="46265"/>
                      <a:pt x="84376" y="46265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orme libre : forme 61">
                <a:extLst>
                  <a:ext uri="{FF2B5EF4-FFF2-40B4-BE49-F238E27FC236}">
                    <a16:creationId xmlns:a16="http://schemas.microsoft.com/office/drawing/2014/main" id="{9F11BDD5-FDF9-4D19-9166-259474BAB31D}"/>
                  </a:ext>
                </a:extLst>
              </p:cNvPr>
              <p:cNvSpPr/>
              <p:nvPr/>
            </p:nvSpPr>
            <p:spPr>
              <a:xfrm rot="5400000">
                <a:off x="-617243" y="2782994"/>
                <a:ext cx="58973" cy="66345"/>
              </a:xfrm>
              <a:custGeom>
                <a:avLst/>
                <a:gdLst>
                  <a:gd name="connsiteX0" fmla="*/ 51705 w 58973"/>
                  <a:gd name="connsiteY0" fmla="*/ 18775 h 66344"/>
                  <a:gd name="connsiteX1" fmla="*/ 34470 w 58973"/>
                  <a:gd name="connsiteY1" fmla="*/ 7541 h 66344"/>
                  <a:gd name="connsiteX2" fmla="*/ 5529 w 58973"/>
                  <a:gd name="connsiteY2" fmla="*/ 14787 h 66344"/>
                  <a:gd name="connsiteX3" fmla="*/ 15370 w 58973"/>
                  <a:gd name="connsiteY3" fmla="*/ 57100 h 66344"/>
                  <a:gd name="connsiteX4" fmla="*/ 35443 w 58973"/>
                  <a:gd name="connsiteY4" fmla="*/ 64840 h 66344"/>
                  <a:gd name="connsiteX5" fmla="*/ 51705 w 58973"/>
                  <a:gd name="connsiteY5" fmla="*/ 18775 h 6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73" h="66344">
                    <a:moveTo>
                      <a:pt x="51705" y="18775"/>
                    </a:moveTo>
                    <a:cubicBezTo>
                      <a:pt x="45343" y="11278"/>
                      <a:pt x="34470" y="7541"/>
                      <a:pt x="34470" y="7541"/>
                    </a:cubicBezTo>
                    <a:cubicBezTo>
                      <a:pt x="8028" y="339"/>
                      <a:pt x="5529" y="14787"/>
                      <a:pt x="5529" y="14787"/>
                    </a:cubicBezTo>
                    <a:cubicBezTo>
                      <a:pt x="21385" y="15568"/>
                      <a:pt x="15370" y="57100"/>
                      <a:pt x="15370" y="57100"/>
                    </a:cubicBezTo>
                    <a:cubicBezTo>
                      <a:pt x="21098" y="70074"/>
                      <a:pt x="35443" y="64840"/>
                      <a:pt x="35443" y="64840"/>
                    </a:cubicBezTo>
                    <a:cubicBezTo>
                      <a:pt x="65173" y="31727"/>
                      <a:pt x="51705" y="18775"/>
                      <a:pt x="51705" y="18775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orme libre : forme 62">
                <a:extLst>
                  <a:ext uri="{FF2B5EF4-FFF2-40B4-BE49-F238E27FC236}">
                    <a16:creationId xmlns:a16="http://schemas.microsoft.com/office/drawing/2014/main" id="{2ABDF225-E72A-4EC6-B772-A148D87C3315}"/>
                  </a:ext>
                </a:extLst>
              </p:cNvPr>
              <p:cNvSpPr/>
              <p:nvPr/>
            </p:nvSpPr>
            <p:spPr>
              <a:xfrm rot="5400000">
                <a:off x="-670525" y="2695670"/>
                <a:ext cx="140061" cy="73716"/>
              </a:xfrm>
              <a:custGeom>
                <a:avLst/>
                <a:gdLst>
                  <a:gd name="connsiteX0" fmla="*/ 115175 w 140061"/>
                  <a:gd name="connsiteY0" fmla="*/ 5529 h 73716"/>
                  <a:gd name="connsiteX1" fmla="*/ 50724 w 140061"/>
                  <a:gd name="connsiteY1" fmla="*/ 27150 h 73716"/>
                  <a:gd name="connsiteX2" fmla="*/ 18606 w 140061"/>
                  <a:gd name="connsiteY2" fmla="*/ 61163 h 73716"/>
                  <a:gd name="connsiteX3" fmla="*/ 5529 w 140061"/>
                  <a:gd name="connsiteY3" fmla="*/ 72279 h 73716"/>
                  <a:gd name="connsiteX4" fmla="*/ 134864 w 140061"/>
                  <a:gd name="connsiteY4" fmla="*/ 42306 h 73716"/>
                  <a:gd name="connsiteX5" fmla="*/ 130309 w 140061"/>
                  <a:gd name="connsiteY5" fmla="*/ 12141 h 73716"/>
                  <a:gd name="connsiteX6" fmla="*/ 115175 w 140061"/>
                  <a:gd name="connsiteY6" fmla="*/ 5529 h 7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061" h="73716">
                    <a:moveTo>
                      <a:pt x="115175" y="5529"/>
                    </a:moveTo>
                    <a:cubicBezTo>
                      <a:pt x="63743" y="8102"/>
                      <a:pt x="50724" y="27150"/>
                      <a:pt x="50724" y="27150"/>
                    </a:cubicBezTo>
                    <a:lnTo>
                      <a:pt x="18606" y="61163"/>
                    </a:lnTo>
                    <a:lnTo>
                      <a:pt x="5529" y="72279"/>
                    </a:lnTo>
                    <a:cubicBezTo>
                      <a:pt x="28941" y="77469"/>
                      <a:pt x="134864" y="42306"/>
                      <a:pt x="134864" y="42306"/>
                    </a:cubicBezTo>
                    <a:cubicBezTo>
                      <a:pt x="139361" y="22550"/>
                      <a:pt x="130309" y="12141"/>
                      <a:pt x="130309" y="12141"/>
                    </a:cubicBezTo>
                    <a:cubicBezTo>
                      <a:pt x="123880" y="5949"/>
                      <a:pt x="115175" y="5529"/>
                      <a:pt x="115175" y="5529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orme libre : forme 63">
                <a:extLst>
                  <a:ext uri="{FF2B5EF4-FFF2-40B4-BE49-F238E27FC236}">
                    <a16:creationId xmlns:a16="http://schemas.microsoft.com/office/drawing/2014/main" id="{EA451EBB-755A-4120-9789-741ADE9C8460}"/>
                  </a:ext>
                </a:extLst>
              </p:cNvPr>
              <p:cNvSpPr/>
              <p:nvPr/>
            </p:nvSpPr>
            <p:spPr>
              <a:xfrm rot="5400000">
                <a:off x="-1159738" y="2491988"/>
                <a:ext cx="464414" cy="154804"/>
              </a:xfrm>
              <a:custGeom>
                <a:avLst/>
                <a:gdLst>
                  <a:gd name="connsiteX0" fmla="*/ 236412 w 464413"/>
                  <a:gd name="connsiteY0" fmla="*/ 153837 h 154804"/>
                  <a:gd name="connsiteX1" fmla="*/ 461417 w 464413"/>
                  <a:gd name="connsiteY1" fmla="*/ 109238 h 154804"/>
                  <a:gd name="connsiteX2" fmla="*/ 456375 w 464413"/>
                  <a:gd name="connsiteY2" fmla="*/ 4421 h 154804"/>
                  <a:gd name="connsiteX3" fmla="*/ 456330 w 464413"/>
                  <a:gd name="connsiteY3" fmla="*/ 4229 h 154804"/>
                  <a:gd name="connsiteX4" fmla="*/ 236309 w 464413"/>
                  <a:gd name="connsiteY4" fmla="*/ 51681 h 154804"/>
                  <a:gd name="connsiteX5" fmla="*/ 233515 w 464413"/>
                  <a:gd name="connsiteY5" fmla="*/ 51681 h 154804"/>
                  <a:gd name="connsiteX6" fmla="*/ 13494 w 464413"/>
                  <a:gd name="connsiteY6" fmla="*/ 4229 h 154804"/>
                  <a:gd name="connsiteX7" fmla="*/ 13442 w 464413"/>
                  <a:gd name="connsiteY7" fmla="*/ 4421 h 154804"/>
                  <a:gd name="connsiteX8" fmla="*/ 7294 w 464413"/>
                  <a:gd name="connsiteY8" fmla="*/ 107012 h 154804"/>
                  <a:gd name="connsiteX9" fmla="*/ 236412 w 464413"/>
                  <a:gd name="connsiteY9" fmla="*/ 153837 h 154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413" h="154804">
                    <a:moveTo>
                      <a:pt x="236412" y="153837"/>
                    </a:moveTo>
                    <a:cubicBezTo>
                      <a:pt x="329052" y="153837"/>
                      <a:pt x="411061" y="136226"/>
                      <a:pt x="461417" y="109238"/>
                    </a:cubicBezTo>
                    <a:cubicBezTo>
                      <a:pt x="462523" y="78248"/>
                      <a:pt x="456375" y="4421"/>
                      <a:pt x="456375" y="4421"/>
                    </a:cubicBezTo>
                    <a:lnTo>
                      <a:pt x="456330" y="4229"/>
                    </a:lnTo>
                    <a:cubicBezTo>
                      <a:pt x="408488" y="32485"/>
                      <a:pt x="327872" y="51238"/>
                      <a:pt x="236309" y="51681"/>
                    </a:cubicBezTo>
                    <a:lnTo>
                      <a:pt x="233515" y="51681"/>
                    </a:lnTo>
                    <a:cubicBezTo>
                      <a:pt x="141945" y="51238"/>
                      <a:pt x="61336" y="32485"/>
                      <a:pt x="13494" y="4229"/>
                    </a:cubicBezTo>
                    <a:lnTo>
                      <a:pt x="13442" y="4421"/>
                    </a:lnTo>
                    <a:cubicBezTo>
                      <a:pt x="13442" y="4421"/>
                      <a:pt x="-2215" y="49469"/>
                      <a:pt x="7294" y="107012"/>
                    </a:cubicBezTo>
                    <a:cubicBezTo>
                      <a:pt x="57252" y="135268"/>
                      <a:pt x="141230" y="153837"/>
                      <a:pt x="236412" y="153837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orme libre : forme 64">
                <a:extLst>
                  <a:ext uri="{FF2B5EF4-FFF2-40B4-BE49-F238E27FC236}">
                    <a16:creationId xmlns:a16="http://schemas.microsoft.com/office/drawing/2014/main" id="{91829411-3E94-4F63-B6C8-08AF98B377B4}"/>
                  </a:ext>
                </a:extLst>
              </p:cNvPr>
              <p:cNvSpPr/>
              <p:nvPr/>
            </p:nvSpPr>
            <p:spPr>
              <a:xfrm rot="5400000">
                <a:off x="-1395085" y="2499033"/>
                <a:ext cx="420184" cy="140061"/>
              </a:xfrm>
              <a:custGeom>
                <a:avLst/>
                <a:gdLst>
                  <a:gd name="connsiteX0" fmla="*/ 212073 w 420183"/>
                  <a:gd name="connsiteY0" fmla="*/ 40424 h 140061"/>
                  <a:gd name="connsiteX1" fmla="*/ 4229 w 420183"/>
                  <a:gd name="connsiteY1" fmla="*/ 4370 h 140061"/>
                  <a:gd name="connsiteX2" fmla="*/ 25534 w 420183"/>
                  <a:gd name="connsiteY2" fmla="*/ 91657 h 140061"/>
                  <a:gd name="connsiteX3" fmla="*/ 214624 w 420183"/>
                  <a:gd name="connsiteY3" fmla="*/ 143008 h 140061"/>
                  <a:gd name="connsiteX4" fmla="*/ 396025 w 420183"/>
                  <a:gd name="connsiteY4" fmla="*/ 97510 h 140061"/>
                  <a:gd name="connsiteX5" fmla="*/ 420219 w 420183"/>
                  <a:gd name="connsiteY5" fmla="*/ 4229 h 140061"/>
                  <a:gd name="connsiteX6" fmla="*/ 212073 w 420183"/>
                  <a:gd name="connsiteY6" fmla="*/ 40424 h 140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183" h="140061">
                    <a:moveTo>
                      <a:pt x="212073" y="40424"/>
                    </a:moveTo>
                    <a:cubicBezTo>
                      <a:pt x="129474" y="40424"/>
                      <a:pt x="55300" y="26484"/>
                      <a:pt x="4229" y="4370"/>
                    </a:cubicBezTo>
                    <a:cubicBezTo>
                      <a:pt x="4569" y="10200"/>
                      <a:pt x="7606" y="52801"/>
                      <a:pt x="25534" y="91657"/>
                    </a:cubicBezTo>
                    <a:cubicBezTo>
                      <a:pt x="62731" y="122264"/>
                      <a:pt x="133410" y="143008"/>
                      <a:pt x="214624" y="143008"/>
                    </a:cubicBezTo>
                    <a:cubicBezTo>
                      <a:pt x="290552" y="143008"/>
                      <a:pt x="357250" y="124888"/>
                      <a:pt x="396025" y="97510"/>
                    </a:cubicBezTo>
                    <a:cubicBezTo>
                      <a:pt x="416570" y="57040"/>
                      <a:pt x="419872" y="10001"/>
                      <a:pt x="420219" y="4229"/>
                    </a:cubicBezTo>
                    <a:cubicBezTo>
                      <a:pt x="369148" y="26411"/>
                      <a:pt x="294834" y="40424"/>
                      <a:pt x="212073" y="40424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orme libre : forme 65">
                <a:extLst>
                  <a:ext uri="{FF2B5EF4-FFF2-40B4-BE49-F238E27FC236}">
                    <a16:creationId xmlns:a16="http://schemas.microsoft.com/office/drawing/2014/main" id="{911C1FDB-1E10-4579-A60F-715D65E09FAB}"/>
                  </a:ext>
                </a:extLst>
              </p:cNvPr>
              <p:cNvSpPr/>
              <p:nvPr/>
            </p:nvSpPr>
            <p:spPr>
              <a:xfrm rot="5400000">
                <a:off x="-242132" y="2350725"/>
                <a:ext cx="501272" cy="434926"/>
              </a:xfrm>
              <a:custGeom>
                <a:avLst/>
                <a:gdLst>
                  <a:gd name="connsiteX0" fmla="*/ 493469 w 501271"/>
                  <a:gd name="connsiteY0" fmla="*/ 4605 h 434926"/>
                  <a:gd name="connsiteX1" fmla="*/ 444411 w 501271"/>
                  <a:gd name="connsiteY1" fmla="*/ 59206 h 434926"/>
                  <a:gd name="connsiteX2" fmla="*/ 370488 w 501271"/>
                  <a:gd name="connsiteY2" fmla="*/ 158863 h 434926"/>
                  <a:gd name="connsiteX3" fmla="*/ 353106 w 501271"/>
                  <a:gd name="connsiteY3" fmla="*/ 185895 h 434926"/>
                  <a:gd name="connsiteX4" fmla="*/ 345955 w 501271"/>
                  <a:gd name="connsiteY4" fmla="*/ 194564 h 434926"/>
                  <a:gd name="connsiteX5" fmla="*/ 336623 w 501271"/>
                  <a:gd name="connsiteY5" fmla="*/ 205777 h 434926"/>
                  <a:gd name="connsiteX6" fmla="*/ 327320 w 501271"/>
                  <a:gd name="connsiteY6" fmla="*/ 210723 h 434926"/>
                  <a:gd name="connsiteX7" fmla="*/ 301983 w 501271"/>
                  <a:gd name="connsiteY7" fmla="*/ 217962 h 434926"/>
                  <a:gd name="connsiteX8" fmla="*/ 256721 w 501271"/>
                  <a:gd name="connsiteY8" fmla="*/ 203712 h 434926"/>
                  <a:gd name="connsiteX9" fmla="*/ 252792 w 501271"/>
                  <a:gd name="connsiteY9" fmla="*/ 203712 h 434926"/>
                  <a:gd name="connsiteX10" fmla="*/ 252792 w 501271"/>
                  <a:gd name="connsiteY10" fmla="*/ 203587 h 434926"/>
                  <a:gd name="connsiteX11" fmla="*/ 250448 w 501271"/>
                  <a:gd name="connsiteY11" fmla="*/ 203587 h 434926"/>
                  <a:gd name="connsiteX12" fmla="*/ 250448 w 501271"/>
                  <a:gd name="connsiteY12" fmla="*/ 203712 h 434926"/>
                  <a:gd name="connsiteX13" fmla="*/ 246556 w 501271"/>
                  <a:gd name="connsiteY13" fmla="*/ 203712 h 434926"/>
                  <a:gd name="connsiteX14" fmla="*/ 201309 w 501271"/>
                  <a:gd name="connsiteY14" fmla="*/ 217962 h 434926"/>
                  <a:gd name="connsiteX15" fmla="*/ 175980 w 501271"/>
                  <a:gd name="connsiteY15" fmla="*/ 210723 h 434926"/>
                  <a:gd name="connsiteX16" fmla="*/ 166677 w 501271"/>
                  <a:gd name="connsiteY16" fmla="*/ 205777 h 434926"/>
                  <a:gd name="connsiteX17" fmla="*/ 157352 w 501271"/>
                  <a:gd name="connsiteY17" fmla="*/ 194564 h 434926"/>
                  <a:gd name="connsiteX18" fmla="*/ 150201 w 501271"/>
                  <a:gd name="connsiteY18" fmla="*/ 185895 h 434926"/>
                  <a:gd name="connsiteX19" fmla="*/ 132819 w 501271"/>
                  <a:gd name="connsiteY19" fmla="*/ 158863 h 434926"/>
                  <a:gd name="connsiteX20" fmla="*/ 58903 w 501271"/>
                  <a:gd name="connsiteY20" fmla="*/ 59206 h 434926"/>
                  <a:gd name="connsiteX21" fmla="*/ 9830 w 501271"/>
                  <a:gd name="connsiteY21" fmla="*/ 4605 h 434926"/>
                  <a:gd name="connsiteX22" fmla="*/ 4272 w 501271"/>
                  <a:gd name="connsiteY22" fmla="*/ 11703 h 434926"/>
                  <a:gd name="connsiteX23" fmla="*/ 12963 w 501271"/>
                  <a:gd name="connsiteY23" fmla="*/ 24729 h 434926"/>
                  <a:gd name="connsiteX24" fmla="*/ 44013 w 501271"/>
                  <a:gd name="connsiteY24" fmla="*/ 66947 h 434926"/>
                  <a:gd name="connsiteX25" fmla="*/ 143670 w 501271"/>
                  <a:gd name="connsiteY25" fmla="*/ 194903 h 434926"/>
                  <a:gd name="connsiteX26" fmla="*/ 148985 w 501271"/>
                  <a:gd name="connsiteY26" fmla="*/ 204206 h 434926"/>
                  <a:gd name="connsiteX27" fmla="*/ 156158 w 501271"/>
                  <a:gd name="connsiteY27" fmla="*/ 214151 h 434926"/>
                  <a:gd name="connsiteX28" fmla="*/ 169183 w 501271"/>
                  <a:gd name="connsiteY28" fmla="*/ 225953 h 434926"/>
                  <a:gd name="connsiteX29" fmla="*/ 179231 w 501271"/>
                  <a:gd name="connsiteY29" fmla="*/ 228747 h 434926"/>
                  <a:gd name="connsiteX30" fmla="*/ 124349 w 501271"/>
                  <a:gd name="connsiteY30" fmla="*/ 260231 h 434926"/>
                  <a:gd name="connsiteX31" fmla="*/ 66364 w 501271"/>
                  <a:gd name="connsiteY31" fmla="*/ 354160 h 434926"/>
                  <a:gd name="connsiteX32" fmla="*/ 147857 w 501271"/>
                  <a:gd name="connsiteY32" fmla="*/ 434083 h 434926"/>
                  <a:gd name="connsiteX33" fmla="*/ 251517 w 501271"/>
                  <a:gd name="connsiteY33" fmla="*/ 412794 h 434926"/>
                  <a:gd name="connsiteX34" fmla="*/ 251517 w 501271"/>
                  <a:gd name="connsiteY34" fmla="*/ 412411 h 434926"/>
                  <a:gd name="connsiteX35" fmla="*/ 251812 w 501271"/>
                  <a:gd name="connsiteY35" fmla="*/ 412411 h 434926"/>
                  <a:gd name="connsiteX36" fmla="*/ 251812 w 501271"/>
                  <a:gd name="connsiteY36" fmla="*/ 412794 h 434926"/>
                  <a:gd name="connsiteX37" fmla="*/ 355472 w 501271"/>
                  <a:gd name="connsiteY37" fmla="*/ 434083 h 434926"/>
                  <a:gd name="connsiteX38" fmla="*/ 436958 w 501271"/>
                  <a:gd name="connsiteY38" fmla="*/ 354160 h 434926"/>
                  <a:gd name="connsiteX39" fmla="*/ 378973 w 501271"/>
                  <a:gd name="connsiteY39" fmla="*/ 260231 h 434926"/>
                  <a:gd name="connsiteX40" fmla="*/ 324098 w 501271"/>
                  <a:gd name="connsiteY40" fmla="*/ 228747 h 434926"/>
                  <a:gd name="connsiteX41" fmla="*/ 334146 w 501271"/>
                  <a:gd name="connsiteY41" fmla="*/ 225953 h 434926"/>
                  <a:gd name="connsiteX42" fmla="*/ 347172 w 501271"/>
                  <a:gd name="connsiteY42" fmla="*/ 214151 h 434926"/>
                  <a:gd name="connsiteX43" fmla="*/ 354352 w 501271"/>
                  <a:gd name="connsiteY43" fmla="*/ 204206 h 434926"/>
                  <a:gd name="connsiteX44" fmla="*/ 359666 w 501271"/>
                  <a:gd name="connsiteY44" fmla="*/ 194903 h 434926"/>
                  <a:gd name="connsiteX45" fmla="*/ 459324 w 501271"/>
                  <a:gd name="connsiteY45" fmla="*/ 66947 h 434926"/>
                  <a:gd name="connsiteX46" fmla="*/ 490373 w 501271"/>
                  <a:gd name="connsiteY46" fmla="*/ 24729 h 434926"/>
                  <a:gd name="connsiteX47" fmla="*/ 499064 w 501271"/>
                  <a:gd name="connsiteY47" fmla="*/ 11703 h 434926"/>
                  <a:gd name="connsiteX48" fmla="*/ 493469 w 501271"/>
                  <a:gd name="connsiteY48" fmla="*/ 4605 h 434926"/>
                  <a:gd name="connsiteX49" fmla="*/ 158347 w 501271"/>
                  <a:gd name="connsiteY49" fmla="*/ 340685 h 434926"/>
                  <a:gd name="connsiteX50" fmla="*/ 121983 w 501271"/>
                  <a:gd name="connsiteY50" fmla="*/ 367156 h 434926"/>
                  <a:gd name="connsiteX51" fmla="*/ 115687 w 501271"/>
                  <a:gd name="connsiteY51" fmla="*/ 322669 h 434926"/>
                  <a:gd name="connsiteX52" fmla="*/ 152022 w 501271"/>
                  <a:gd name="connsiteY52" fmla="*/ 296197 h 434926"/>
                  <a:gd name="connsiteX53" fmla="*/ 158347 w 501271"/>
                  <a:gd name="connsiteY53" fmla="*/ 340685 h 434926"/>
                  <a:gd name="connsiteX54" fmla="*/ 351263 w 501271"/>
                  <a:gd name="connsiteY54" fmla="*/ 296197 h 434926"/>
                  <a:gd name="connsiteX55" fmla="*/ 387605 w 501271"/>
                  <a:gd name="connsiteY55" fmla="*/ 322669 h 434926"/>
                  <a:gd name="connsiteX56" fmla="*/ 381310 w 501271"/>
                  <a:gd name="connsiteY56" fmla="*/ 367156 h 434926"/>
                  <a:gd name="connsiteX57" fmla="*/ 344945 w 501271"/>
                  <a:gd name="connsiteY57" fmla="*/ 340685 h 434926"/>
                  <a:gd name="connsiteX58" fmla="*/ 351263 w 501271"/>
                  <a:gd name="connsiteY58" fmla="*/ 296197 h 43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01271" h="434926">
                    <a:moveTo>
                      <a:pt x="493469" y="4605"/>
                    </a:moveTo>
                    <a:cubicBezTo>
                      <a:pt x="464823" y="18802"/>
                      <a:pt x="444411" y="59206"/>
                      <a:pt x="444411" y="59206"/>
                    </a:cubicBezTo>
                    <a:cubicBezTo>
                      <a:pt x="430722" y="86828"/>
                      <a:pt x="370488" y="158863"/>
                      <a:pt x="370488" y="158863"/>
                    </a:cubicBezTo>
                    <a:cubicBezTo>
                      <a:pt x="354329" y="177521"/>
                      <a:pt x="353106" y="185895"/>
                      <a:pt x="353106" y="185895"/>
                    </a:cubicBezTo>
                    <a:cubicBezTo>
                      <a:pt x="349560" y="191424"/>
                      <a:pt x="345955" y="194564"/>
                      <a:pt x="345955" y="194564"/>
                    </a:cubicBezTo>
                    <a:cubicBezTo>
                      <a:pt x="336623" y="197697"/>
                      <a:pt x="336623" y="205777"/>
                      <a:pt x="336623" y="205777"/>
                    </a:cubicBezTo>
                    <a:cubicBezTo>
                      <a:pt x="326332" y="202983"/>
                      <a:pt x="327320" y="210723"/>
                      <a:pt x="327320" y="210723"/>
                    </a:cubicBezTo>
                    <a:cubicBezTo>
                      <a:pt x="317560" y="211991"/>
                      <a:pt x="309185" y="214718"/>
                      <a:pt x="301983" y="217962"/>
                    </a:cubicBezTo>
                    <a:cubicBezTo>
                      <a:pt x="284748" y="210133"/>
                      <a:pt x="268192" y="204221"/>
                      <a:pt x="256721" y="203712"/>
                    </a:cubicBezTo>
                    <a:lnTo>
                      <a:pt x="252792" y="203712"/>
                    </a:lnTo>
                    <a:lnTo>
                      <a:pt x="252792" y="203587"/>
                    </a:lnTo>
                    <a:lnTo>
                      <a:pt x="250448" y="203587"/>
                    </a:lnTo>
                    <a:lnTo>
                      <a:pt x="250448" y="203712"/>
                    </a:lnTo>
                    <a:lnTo>
                      <a:pt x="246556" y="203712"/>
                    </a:lnTo>
                    <a:cubicBezTo>
                      <a:pt x="235093" y="204214"/>
                      <a:pt x="218536" y="210133"/>
                      <a:pt x="201309" y="217962"/>
                    </a:cubicBezTo>
                    <a:cubicBezTo>
                      <a:pt x="194107" y="214718"/>
                      <a:pt x="185732" y="211983"/>
                      <a:pt x="175980" y="210723"/>
                    </a:cubicBezTo>
                    <a:cubicBezTo>
                      <a:pt x="175980" y="210723"/>
                      <a:pt x="176960" y="202983"/>
                      <a:pt x="166677" y="205777"/>
                    </a:cubicBezTo>
                    <a:cubicBezTo>
                      <a:pt x="166677" y="205777"/>
                      <a:pt x="166677" y="197697"/>
                      <a:pt x="157352" y="194564"/>
                    </a:cubicBezTo>
                    <a:cubicBezTo>
                      <a:pt x="157352" y="194564"/>
                      <a:pt x="153754" y="191431"/>
                      <a:pt x="150201" y="185895"/>
                    </a:cubicBezTo>
                    <a:cubicBezTo>
                      <a:pt x="150201" y="185895"/>
                      <a:pt x="148978" y="177521"/>
                      <a:pt x="132819" y="158863"/>
                    </a:cubicBezTo>
                    <a:cubicBezTo>
                      <a:pt x="132819" y="158863"/>
                      <a:pt x="72585" y="86828"/>
                      <a:pt x="58903" y="59206"/>
                    </a:cubicBezTo>
                    <a:cubicBezTo>
                      <a:pt x="58903" y="59206"/>
                      <a:pt x="38477" y="18802"/>
                      <a:pt x="9830" y="4605"/>
                    </a:cubicBezTo>
                    <a:cubicBezTo>
                      <a:pt x="9830" y="4605"/>
                      <a:pt x="3660" y="1766"/>
                      <a:pt x="4272" y="11703"/>
                    </a:cubicBezTo>
                    <a:cubicBezTo>
                      <a:pt x="4272" y="11703"/>
                      <a:pt x="6793" y="19149"/>
                      <a:pt x="12963" y="24729"/>
                    </a:cubicBezTo>
                    <a:cubicBezTo>
                      <a:pt x="12963" y="24729"/>
                      <a:pt x="32845" y="47699"/>
                      <a:pt x="44013" y="66947"/>
                    </a:cubicBezTo>
                    <a:cubicBezTo>
                      <a:pt x="44013" y="66947"/>
                      <a:pt x="92496" y="145838"/>
                      <a:pt x="143670" y="194903"/>
                    </a:cubicBezTo>
                    <a:cubicBezTo>
                      <a:pt x="143670" y="194903"/>
                      <a:pt x="148366" y="199850"/>
                      <a:pt x="148985" y="204206"/>
                    </a:cubicBezTo>
                    <a:cubicBezTo>
                      <a:pt x="148985" y="204206"/>
                      <a:pt x="149597" y="211018"/>
                      <a:pt x="156158" y="214151"/>
                    </a:cubicBezTo>
                    <a:cubicBezTo>
                      <a:pt x="156158" y="214151"/>
                      <a:pt x="152730" y="225658"/>
                      <a:pt x="169183" y="225953"/>
                    </a:cubicBezTo>
                    <a:cubicBezTo>
                      <a:pt x="169183" y="225953"/>
                      <a:pt x="172552" y="226299"/>
                      <a:pt x="179231" y="228747"/>
                    </a:cubicBezTo>
                    <a:cubicBezTo>
                      <a:pt x="150054" y="243873"/>
                      <a:pt x="124349" y="260231"/>
                      <a:pt x="124349" y="260231"/>
                    </a:cubicBezTo>
                    <a:cubicBezTo>
                      <a:pt x="56965" y="297937"/>
                      <a:pt x="66364" y="354160"/>
                      <a:pt x="66364" y="354160"/>
                    </a:cubicBezTo>
                    <a:cubicBezTo>
                      <a:pt x="75770" y="426247"/>
                      <a:pt x="147857" y="434083"/>
                      <a:pt x="147857" y="434083"/>
                    </a:cubicBezTo>
                    <a:cubicBezTo>
                      <a:pt x="202938" y="410162"/>
                      <a:pt x="251517" y="412794"/>
                      <a:pt x="251517" y="412794"/>
                    </a:cubicBezTo>
                    <a:lnTo>
                      <a:pt x="251517" y="412411"/>
                    </a:lnTo>
                    <a:lnTo>
                      <a:pt x="251812" y="412411"/>
                    </a:lnTo>
                    <a:lnTo>
                      <a:pt x="251812" y="412794"/>
                    </a:lnTo>
                    <a:cubicBezTo>
                      <a:pt x="251812" y="412794"/>
                      <a:pt x="300384" y="410162"/>
                      <a:pt x="355472" y="434083"/>
                    </a:cubicBezTo>
                    <a:cubicBezTo>
                      <a:pt x="355472" y="434083"/>
                      <a:pt x="427552" y="426247"/>
                      <a:pt x="436958" y="354160"/>
                    </a:cubicBezTo>
                    <a:cubicBezTo>
                      <a:pt x="436958" y="354160"/>
                      <a:pt x="446350" y="297944"/>
                      <a:pt x="378973" y="260231"/>
                    </a:cubicBezTo>
                    <a:cubicBezTo>
                      <a:pt x="378973" y="260231"/>
                      <a:pt x="353268" y="243866"/>
                      <a:pt x="324098" y="228747"/>
                    </a:cubicBezTo>
                    <a:cubicBezTo>
                      <a:pt x="330777" y="226299"/>
                      <a:pt x="334146" y="225953"/>
                      <a:pt x="334146" y="225953"/>
                    </a:cubicBezTo>
                    <a:cubicBezTo>
                      <a:pt x="350592" y="225658"/>
                      <a:pt x="347172" y="214151"/>
                      <a:pt x="347172" y="214151"/>
                    </a:cubicBezTo>
                    <a:cubicBezTo>
                      <a:pt x="353740" y="211018"/>
                      <a:pt x="354352" y="204206"/>
                      <a:pt x="354352" y="204206"/>
                    </a:cubicBezTo>
                    <a:cubicBezTo>
                      <a:pt x="354963" y="199850"/>
                      <a:pt x="359666" y="194903"/>
                      <a:pt x="359666" y="194903"/>
                    </a:cubicBezTo>
                    <a:cubicBezTo>
                      <a:pt x="410833" y="145830"/>
                      <a:pt x="459324" y="66947"/>
                      <a:pt x="459324" y="66947"/>
                    </a:cubicBezTo>
                    <a:cubicBezTo>
                      <a:pt x="470492" y="47707"/>
                      <a:pt x="490373" y="24729"/>
                      <a:pt x="490373" y="24729"/>
                    </a:cubicBezTo>
                    <a:cubicBezTo>
                      <a:pt x="496543" y="19149"/>
                      <a:pt x="499064" y="11703"/>
                      <a:pt x="499064" y="11703"/>
                    </a:cubicBezTo>
                    <a:cubicBezTo>
                      <a:pt x="499647" y="1766"/>
                      <a:pt x="493469" y="4605"/>
                      <a:pt x="493469" y="4605"/>
                    </a:cubicBezTo>
                    <a:close/>
                    <a:moveTo>
                      <a:pt x="158347" y="340685"/>
                    </a:moveTo>
                    <a:cubicBezTo>
                      <a:pt x="150024" y="360323"/>
                      <a:pt x="133711" y="372147"/>
                      <a:pt x="121983" y="367156"/>
                    </a:cubicBezTo>
                    <a:cubicBezTo>
                      <a:pt x="110203" y="362210"/>
                      <a:pt x="107365" y="342255"/>
                      <a:pt x="115687" y="322669"/>
                    </a:cubicBezTo>
                    <a:cubicBezTo>
                      <a:pt x="123988" y="303031"/>
                      <a:pt x="140264" y="291206"/>
                      <a:pt x="152022" y="296197"/>
                    </a:cubicBezTo>
                    <a:cubicBezTo>
                      <a:pt x="163787" y="301143"/>
                      <a:pt x="166625" y="321128"/>
                      <a:pt x="158347" y="340685"/>
                    </a:cubicBezTo>
                    <a:close/>
                    <a:moveTo>
                      <a:pt x="351263" y="296197"/>
                    </a:moveTo>
                    <a:cubicBezTo>
                      <a:pt x="363013" y="291206"/>
                      <a:pt x="379297" y="303031"/>
                      <a:pt x="387605" y="322669"/>
                    </a:cubicBezTo>
                    <a:cubicBezTo>
                      <a:pt x="395920" y="342255"/>
                      <a:pt x="393082" y="362210"/>
                      <a:pt x="381310" y="367156"/>
                    </a:cubicBezTo>
                    <a:cubicBezTo>
                      <a:pt x="369581" y="372147"/>
                      <a:pt x="353268" y="360323"/>
                      <a:pt x="344945" y="340685"/>
                    </a:cubicBezTo>
                    <a:cubicBezTo>
                      <a:pt x="336674" y="321128"/>
                      <a:pt x="339505" y="301143"/>
                      <a:pt x="351263" y="296197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orme libre : forme 66">
                <a:extLst>
                  <a:ext uri="{FF2B5EF4-FFF2-40B4-BE49-F238E27FC236}">
                    <a16:creationId xmlns:a16="http://schemas.microsoft.com/office/drawing/2014/main" id="{066E4F51-591F-406A-A2E2-4F3B7059B1EE}"/>
                  </a:ext>
                </a:extLst>
              </p:cNvPr>
              <p:cNvSpPr/>
              <p:nvPr/>
            </p:nvSpPr>
            <p:spPr>
              <a:xfrm rot="5400000">
                <a:off x="-809709" y="2057035"/>
                <a:ext cx="228521" cy="162176"/>
              </a:xfrm>
              <a:custGeom>
                <a:avLst/>
                <a:gdLst>
                  <a:gd name="connsiteX0" fmla="*/ 7011 w 228520"/>
                  <a:gd name="connsiteY0" fmla="*/ 147094 h 162175"/>
                  <a:gd name="connsiteX1" fmla="*/ 21356 w 228520"/>
                  <a:gd name="connsiteY1" fmla="*/ 137496 h 162175"/>
                  <a:gd name="connsiteX2" fmla="*/ 18569 w 228520"/>
                  <a:gd name="connsiteY2" fmla="*/ 125959 h 162175"/>
                  <a:gd name="connsiteX3" fmla="*/ 9170 w 228520"/>
                  <a:gd name="connsiteY3" fmla="*/ 119568 h 162175"/>
                  <a:gd name="connsiteX4" fmla="*/ 51240 w 228520"/>
                  <a:gd name="connsiteY4" fmla="*/ 117253 h 162175"/>
                  <a:gd name="connsiteX5" fmla="*/ 60787 w 228520"/>
                  <a:gd name="connsiteY5" fmla="*/ 110361 h 162175"/>
                  <a:gd name="connsiteX6" fmla="*/ 64502 w 228520"/>
                  <a:gd name="connsiteY6" fmla="*/ 105879 h 162175"/>
                  <a:gd name="connsiteX7" fmla="*/ 62644 w 228520"/>
                  <a:gd name="connsiteY7" fmla="*/ 102812 h 162175"/>
                  <a:gd name="connsiteX8" fmla="*/ 81014 w 228520"/>
                  <a:gd name="connsiteY8" fmla="*/ 102937 h 162175"/>
                  <a:gd name="connsiteX9" fmla="*/ 82975 w 228520"/>
                  <a:gd name="connsiteY9" fmla="*/ 99112 h 162175"/>
                  <a:gd name="connsiteX10" fmla="*/ 76901 w 228520"/>
                  <a:gd name="connsiteY10" fmla="*/ 93384 h 162175"/>
                  <a:gd name="connsiteX11" fmla="*/ 98500 w 228520"/>
                  <a:gd name="connsiteY11" fmla="*/ 91991 h 162175"/>
                  <a:gd name="connsiteX12" fmla="*/ 103004 w 228520"/>
                  <a:gd name="connsiteY12" fmla="*/ 87855 h 162175"/>
                  <a:gd name="connsiteX13" fmla="*/ 93605 w 228520"/>
                  <a:gd name="connsiteY13" fmla="*/ 83639 h 162175"/>
                  <a:gd name="connsiteX14" fmla="*/ 107508 w 228520"/>
                  <a:gd name="connsiteY14" fmla="*/ 84398 h 162175"/>
                  <a:gd name="connsiteX15" fmla="*/ 178460 w 228520"/>
                  <a:gd name="connsiteY15" fmla="*/ 23479 h 162175"/>
                  <a:gd name="connsiteX16" fmla="*/ 178313 w 228520"/>
                  <a:gd name="connsiteY16" fmla="*/ 23383 h 162175"/>
                  <a:gd name="connsiteX17" fmla="*/ 178482 w 228520"/>
                  <a:gd name="connsiteY17" fmla="*/ 23464 h 162175"/>
                  <a:gd name="connsiteX18" fmla="*/ 206141 w 228520"/>
                  <a:gd name="connsiteY18" fmla="*/ 5529 h 162175"/>
                  <a:gd name="connsiteX19" fmla="*/ 223914 w 228520"/>
                  <a:gd name="connsiteY19" fmla="*/ 35642 h 162175"/>
                  <a:gd name="connsiteX20" fmla="*/ 227489 w 228520"/>
                  <a:gd name="connsiteY20" fmla="*/ 52368 h 162175"/>
                  <a:gd name="connsiteX21" fmla="*/ 173425 w 228520"/>
                  <a:gd name="connsiteY21" fmla="*/ 78913 h 162175"/>
                  <a:gd name="connsiteX22" fmla="*/ 172644 w 228520"/>
                  <a:gd name="connsiteY22" fmla="*/ 79017 h 162175"/>
                  <a:gd name="connsiteX23" fmla="*/ 111872 w 228520"/>
                  <a:gd name="connsiteY23" fmla="*/ 106903 h 162175"/>
                  <a:gd name="connsiteX24" fmla="*/ 109867 w 228520"/>
                  <a:gd name="connsiteY24" fmla="*/ 107980 h 162175"/>
                  <a:gd name="connsiteX25" fmla="*/ 111533 w 228520"/>
                  <a:gd name="connsiteY25" fmla="*/ 100166 h 162175"/>
                  <a:gd name="connsiteX26" fmla="*/ 100903 w 228520"/>
                  <a:gd name="connsiteY26" fmla="*/ 111946 h 162175"/>
                  <a:gd name="connsiteX27" fmla="*/ 101301 w 228520"/>
                  <a:gd name="connsiteY27" fmla="*/ 106896 h 162175"/>
                  <a:gd name="connsiteX28" fmla="*/ 89492 w 228520"/>
                  <a:gd name="connsiteY28" fmla="*/ 120069 h 162175"/>
                  <a:gd name="connsiteX29" fmla="*/ 87531 w 228520"/>
                  <a:gd name="connsiteY29" fmla="*/ 113295 h 162175"/>
                  <a:gd name="connsiteX30" fmla="*/ 67996 w 228520"/>
                  <a:gd name="connsiteY30" fmla="*/ 128606 h 162175"/>
                  <a:gd name="connsiteX31" fmla="*/ 67657 w 228520"/>
                  <a:gd name="connsiteY31" fmla="*/ 123357 h 162175"/>
                  <a:gd name="connsiteX32" fmla="*/ 53304 w 228520"/>
                  <a:gd name="connsiteY32" fmla="*/ 130109 h 162175"/>
                  <a:gd name="connsiteX33" fmla="*/ 38023 w 228520"/>
                  <a:gd name="connsiteY33" fmla="*/ 160805 h 162175"/>
                  <a:gd name="connsiteX34" fmla="*/ 32052 w 228520"/>
                  <a:gd name="connsiteY34" fmla="*/ 159235 h 162175"/>
                  <a:gd name="connsiteX35" fmla="*/ 30047 w 228520"/>
                  <a:gd name="connsiteY35" fmla="*/ 140894 h 162175"/>
                  <a:gd name="connsiteX36" fmla="*/ 13247 w 228520"/>
                  <a:gd name="connsiteY36" fmla="*/ 149386 h 162175"/>
                  <a:gd name="connsiteX37" fmla="*/ 7011 w 228520"/>
                  <a:gd name="connsiteY37" fmla="*/ 147094 h 1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28520" h="162175">
                    <a:moveTo>
                      <a:pt x="7011" y="147094"/>
                    </a:moveTo>
                    <a:lnTo>
                      <a:pt x="21356" y="137496"/>
                    </a:lnTo>
                    <a:cubicBezTo>
                      <a:pt x="21356" y="137496"/>
                      <a:pt x="31691" y="126254"/>
                      <a:pt x="18569" y="125959"/>
                    </a:cubicBezTo>
                    <a:cubicBezTo>
                      <a:pt x="18569" y="125959"/>
                      <a:pt x="1673" y="123998"/>
                      <a:pt x="9170" y="119568"/>
                    </a:cubicBezTo>
                    <a:cubicBezTo>
                      <a:pt x="9170" y="119568"/>
                      <a:pt x="26936" y="119494"/>
                      <a:pt x="51240" y="117253"/>
                    </a:cubicBezTo>
                    <a:cubicBezTo>
                      <a:pt x="52442" y="114120"/>
                      <a:pt x="55044" y="110980"/>
                      <a:pt x="60787" y="110361"/>
                    </a:cubicBezTo>
                    <a:cubicBezTo>
                      <a:pt x="60787" y="110361"/>
                      <a:pt x="67303" y="108621"/>
                      <a:pt x="64502" y="105879"/>
                    </a:cubicBezTo>
                    <a:lnTo>
                      <a:pt x="62644" y="102812"/>
                    </a:lnTo>
                    <a:lnTo>
                      <a:pt x="81014" y="102937"/>
                    </a:lnTo>
                    <a:cubicBezTo>
                      <a:pt x="81014" y="102937"/>
                      <a:pt x="85961" y="102886"/>
                      <a:pt x="82975" y="99112"/>
                    </a:cubicBezTo>
                    <a:lnTo>
                      <a:pt x="76901" y="93384"/>
                    </a:lnTo>
                    <a:lnTo>
                      <a:pt x="98500" y="91991"/>
                    </a:lnTo>
                    <a:cubicBezTo>
                      <a:pt x="98500" y="91991"/>
                      <a:pt x="106085" y="90398"/>
                      <a:pt x="103004" y="87855"/>
                    </a:cubicBezTo>
                    <a:lnTo>
                      <a:pt x="93605" y="83639"/>
                    </a:lnTo>
                    <a:lnTo>
                      <a:pt x="107508" y="84398"/>
                    </a:lnTo>
                    <a:cubicBezTo>
                      <a:pt x="107508" y="84398"/>
                      <a:pt x="143320" y="49191"/>
                      <a:pt x="178460" y="23479"/>
                    </a:cubicBezTo>
                    <a:cubicBezTo>
                      <a:pt x="178409" y="23456"/>
                      <a:pt x="178364" y="23420"/>
                      <a:pt x="178313" y="23383"/>
                    </a:cubicBezTo>
                    <a:cubicBezTo>
                      <a:pt x="178372" y="23405"/>
                      <a:pt x="178423" y="23427"/>
                      <a:pt x="178482" y="23464"/>
                    </a:cubicBezTo>
                    <a:cubicBezTo>
                      <a:pt x="187999" y="16498"/>
                      <a:pt x="197442" y="10202"/>
                      <a:pt x="206141" y="5529"/>
                    </a:cubicBezTo>
                    <a:cubicBezTo>
                      <a:pt x="206141" y="5529"/>
                      <a:pt x="207807" y="21835"/>
                      <a:pt x="223914" y="35642"/>
                    </a:cubicBezTo>
                    <a:cubicBezTo>
                      <a:pt x="223914" y="35642"/>
                      <a:pt x="232974" y="42969"/>
                      <a:pt x="227489" y="52368"/>
                    </a:cubicBezTo>
                    <a:cubicBezTo>
                      <a:pt x="227489" y="52368"/>
                      <a:pt x="209075" y="74800"/>
                      <a:pt x="173425" y="78913"/>
                    </a:cubicBezTo>
                    <a:lnTo>
                      <a:pt x="172644" y="79017"/>
                    </a:lnTo>
                    <a:cubicBezTo>
                      <a:pt x="172644" y="79017"/>
                      <a:pt x="137385" y="86071"/>
                      <a:pt x="111872" y="106903"/>
                    </a:cubicBezTo>
                    <a:lnTo>
                      <a:pt x="109867" y="107980"/>
                    </a:lnTo>
                    <a:lnTo>
                      <a:pt x="111533" y="100166"/>
                    </a:lnTo>
                    <a:lnTo>
                      <a:pt x="100903" y="111946"/>
                    </a:lnTo>
                    <a:lnTo>
                      <a:pt x="101301" y="106896"/>
                    </a:lnTo>
                    <a:lnTo>
                      <a:pt x="89492" y="120069"/>
                    </a:lnTo>
                    <a:lnTo>
                      <a:pt x="87531" y="113295"/>
                    </a:lnTo>
                    <a:lnTo>
                      <a:pt x="67996" y="128606"/>
                    </a:lnTo>
                    <a:lnTo>
                      <a:pt x="67657" y="123357"/>
                    </a:lnTo>
                    <a:cubicBezTo>
                      <a:pt x="67657" y="123357"/>
                      <a:pt x="60993" y="131149"/>
                      <a:pt x="53304" y="130109"/>
                    </a:cubicBezTo>
                    <a:cubicBezTo>
                      <a:pt x="53032" y="130751"/>
                      <a:pt x="48646" y="140894"/>
                      <a:pt x="38023" y="160805"/>
                    </a:cubicBezTo>
                    <a:cubicBezTo>
                      <a:pt x="38023" y="160805"/>
                      <a:pt x="32878" y="167410"/>
                      <a:pt x="32052" y="159235"/>
                    </a:cubicBezTo>
                    <a:cubicBezTo>
                      <a:pt x="32052" y="159235"/>
                      <a:pt x="40817" y="133191"/>
                      <a:pt x="30047" y="140894"/>
                    </a:cubicBezTo>
                    <a:lnTo>
                      <a:pt x="13247" y="149386"/>
                    </a:lnTo>
                    <a:cubicBezTo>
                      <a:pt x="13232" y="149393"/>
                      <a:pt x="1474" y="154635"/>
                      <a:pt x="7011" y="147094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orme libre : forme 67">
                <a:extLst>
                  <a:ext uri="{FF2B5EF4-FFF2-40B4-BE49-F238E27FC236}">
                    <a16:creationId xmlns:a16="http://schemas.microsoft.com/office/drawing/2014/main" id="{118E9CCA-6FE1-4F2E-90B5-C0C7D14F1127}"/>
                  </a:ext>
                </a:extLst>
              </p:cNvPr>
              <p:cNvSpPr/>
              <p:nvPr/>
            </p:nvSpPr>
            <p:spPr>
              <a:xfrm rot="5400000">
                <a:off x="-658176" y="2230629"/>
                <a:ext cx="88460" cy="88460"/>
              </a:xfrm>
              <a:custGeom>
                <a:avLst/>
                <a:gdLst>
                  <a:gd name="connsiteX0" fmla="*/ 5529 w 88459"/>
                  <a:gd name="connsiteY0" fmla="*/ 46265 h 88459"/>
                  <a:gd name="connsiteX1" fmla="*/ 66794 w 88459"/>
                  <a:gd name="connsiteY1" fmla="*/ 5721 h 88459"/>
                  <a:gd name="connsiteX2" fmla="*/ 84376 w 88459"/>
                  <a:gd name="connsiteY2" fmla="*/ 51234 h 88459"/>
                  <a:gd name="connsiteX3" fmla="*/ 28499 w 88459"/>
                  <a:gd name="connsiteY3" fmla="*/ 89802 h 88459"/>
                  <a:gd name="connsiteX4" fmla="*/ 25218 w 88459"/>
                  <a:gd name="connsiteY4" fmla="*/ 79497 h 88459"/>
                  <a:gd name="connsiteX5" fmla="*/ 5529 w 88459"/>
                  <a:gd name="connsiteY5" fmla="*/ 46265 h 88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459" h="88459">
                    <a:moveTo>
                      <a:pt x="5529" y="46265"/>
                    </a:moveTo>
                    <a:cubicBezTo>
                      <a:pt x="29523" y="355"/>
                      <a:pt x="66794" y="5721"/>
                      <a:pt x="66794" y="5721"/>
                    </a:cubicBezTo>
                    <a:cubicBezTo>
                      <a:pt x="59401" y="22396"/>
                      <a:pt x="84376" y="51234"/>
                      <a:pt x="84376" y="51234"/>
                    </a:cubicBezTo>
                    <a:cubicBezTo>
                      <a:pt x="73650" y="75354"/>
                      <a:pt x="28499" y="89802"/>
                      <a:pt x="28499" y="89802"/>
                    </a:cubicBezTo>
                    <a:cubicBezTo>
                      <a:pt x="30408" y="82851"/>
                      <a:pt x="25218" y="79497"/>
                      <a:pt x="25218" y="79497"/>
                    </a:cubicBezTo>
                    <a:cubicBezTo>
                      <a:pt x="6701" y="71270"/>
                      <a:pt x="5529" y="46265"/>
                      <a:pt x="5529" y="46265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9" name="Groupe 68">
                <a:extLst>
                  <a:ext uri="{FF2B5EF4-FFF2-40B4-BE49-F238E27FC236}">
                    <a16:creationId xmlns:a16="http://schemas.microsoft.com/office/drawing/2014/main" id="{AEFF058B-A682-4294-B4D2-63EFD433EDA7}"/>
                  </a:ext>
                </a:extLst>
              </p:cNvPr>
              <p:cNvGrpSpPr/>
              <p:nvPr/>
            </p:nvGrpSpPr>
            <p:grpSpPr>
              <a:xfrm rot="17354852">
                <a:off x="-1194574" y="1647644"/>
                <a:ext cx="571331" cy="1152769"/>
                <a:chOff x="-638399" y="1224992"/>
                <a:chExt cx="571331" cy="1152769"/>
              </a:xfrm>
            </p:grpSpPr>
            <p:sp>
              <p:nvSpPr>
                <p:cNvPr id="82" name="Forme libre : forme 81">
                  <a:extLst>
                    <a:ext uri="{FF2B5EF4-FFF2-40B4-BE49-F238E27FC236}">
                      <a16:creationId xmlns:a16="http://schemas.microsoft.com/office/drawing/2014/main" id="{B150E309-8C14-4AE4-9218-BA4FFAAEBF55}"/>
                    </a:ext>
                  </a:extLst>
                </p:cNvPr>
                <p:cNvSpPr/>
                <p:nvPr/>
              </p:nvSpPr>
              <p:spPr>
                <a:xfrm rot="5400000">
                  <a:off x="-826347" y="1578831"/>
                  <a:ext cx="1113118" cy="405440"/>
                </a:xfrm>
                <a:custGeom>
                  <a:avLst/>
                  <a:gdLst>
                    <a:gd name="connsiteX0" fmla="*/ 307521 w 1113118"/>
                    <a:gd name="connsiteY0" fmla="*/ 400766 h 405439"/>
                    <a:gd name="connsiteX1" fmla="*/ 221884 w 1113118"/>
                    <a:gd name="connsiteY1" fmla="*/ 363046 h 405439"/>
                    <a:gd name="connsiteX2" fmla="*/ 60711 w 1113118"/>
                    <a:gd name="connsiteY2" fmla="*/ 220994 h 405439"/>
                    <a:gd name="connsiteX3" fmla="*/ 6205 w 1113118"/>
                    <a:gd name="connsiteY3" fmla="*/ 101360 h 405439"/>
                    <a:gd name="connsiteX4" fmla="*/ 84204 w 1113118"/>
                    <a:gd name="connsiteY4" fmla="*/ 22646 h 405439"/>
                    <a:gd name="connsiteX5" fmla="*/ 204539 w 1113118"/>
                    <a:gd name="connsiteY5" fmla="*/ 5529 h 405439"/>
                    <a:gd name="connsiteX6" fmla="*/ 249042 w 1113118"/>
                    <a:gd name="connsiteY6" fmla="*/ 7209 h 405439"/>
                    <a:gd name="connsiteX7" fmla="*/ 525810 w 1113118"/>
                    <a:gd name="connsiteY7" fmla="*/ 77505 h 405439"/>
                    <a:gd name="connsiteX8" fmla="*/ 552193 w 1113118"/>
                    <a:gd name="connsiteY8" fmla="*/ 88121 h 405439"/>
                    <a:gd name="connsiteX9" fmla="*/ 684743 w 1113118"/>
                    <a:gd name="connsiteY9" fmla="*/ 140164 h 405439"/>
                    <a:gd name="connsiteX10" fmla="*/ 923473 w 1113118"/>
                    <a:gd name="connsiteY10" fmla="*/ 217648 h 405439"/>
                    <a:gd name="connsiteX11" fmla="*/ 1065694 w 1113118"/>
                    <a:gd name="connsiteY11" fmla="*/ 248697 h 405439"/>
                    <a:gd name="connsiteX12" fmla="*/ 1069557 w 1113118"/>
                    <a:gd name="connsiteY12" fmla="*/ 248667 h 405439"/>
                    <a:gd name="connsiteX13" fmla="*/ 1080393 w 1113118"/>
                    <a:gd name="connsiteY13" fmla="*/ 247178 h 405439"/>
                    <a:gd name="connsiteX14" fmla="*/ 1096567 w 1113118"/>
                    <a:gd name="connsiteY14" fmla="*/ 251247 h 405439"/>
                    <a:gd name="connsiteX15" fmla="*/ 1098439 w 1113118"/>
                    <a:gd name="connsiteY15" fmla="*/ 252478 h 405439"/>
                    <a:gd name="connsiteX16" fmla="*/ 1100688 w 1113118"/>
                    <a:gd name="connsiteY16" fmla="*/ 263853 h 405439"/>
                    <a:gd name="connsiteX17" fmla="*/ 1105000 w 1113118"/>
                    <a:gd name="connsiteY17" fmla="*/ 269935 h 405439"/>
                    <a:gd name="connsiteX18" fmla="*/ 1112386 w 1113118"/>
                    <a:gd name="connsiteY18" fmla="*/ 286145 h 405439"/>
                    <a:gd name="connsiteX19" fmla="*/ 1109327 w 1113118"/>
                    <a:gd name="connsiteY19" fmla="*/ 288061 h 405439"/>
                    <a:gd name="connsiteX20" fmla="*/ 1110219 w 1113118"/>
                    <a:gd name="connsiteY20" fmla="*/ 289233 h 405439"/>
                    <a:gd name="connsiteX21" fmla="*/ 1113625 w 1113118"/>
                    <a:gd name="connsiteY21" fmla="*/ 292374 h 405439"/>
                    <a:gd name="connsiteX22" fmla="*/ 1112667 w 1113118"/>
                    <a:gd name="connsiteY22" fmla="*/ 301751 h 405439"/>
                    <a:gd name="connsiteX23" fmla="*/ 1111745 w 1113118"/>
                    <a:gd name="connsiteY23" fmla="*/ 304825 h 405439"/>
                    <a:gd name="connsiteX24" fmla="*/ 1109091 w 1113118"/>
                    <a:gd name="connsiteY24" fmla="*/ 305142 h 405439"/>
                    <a:gd name="connsiteX25" fmla="*/ 1109150 w 1113118"/>
                    <a:gd name="connsiteY25" fmla="*/ 305849 h 405439"/>
                    <a:gd name="connsiteX26" fmla="*/ 1105885 w 1113118"/>
                    <a:gd name="connsiteY26" fmla="*/ 305879 h 405439"/>
                    <a:gd name="connsiteX27" fmla="*/ 1098992 w 1113118"/>
                    <a:gd name="connsiteY27" fmla="*/ 307471 h 405439"/>
                    <a:gd name="connsiteX28" fmla="*/ 1096419 w 1113118"/>
                    <a:gd name="connsiteY28" fmla="*/ 306660 h 405439"/>
                    <a:gd name="connsiteX29" fmla="*/ 1095129 w 1113118"/>
                    <a:gd name="connsiteY29" fmla="*/ 306358 h 405439"/>
                    <a:gd name="connsiteX30" fmla="*/ 1093729 w 1113118"/>
                    <a:gd name="connsiteY30" fmla="*/ 306122 h 405439"/>
                    <a:gd name="connsiteX31" fmla="*/ 1091296 w 1113118"/>
                    <a:gd name="connsiteY31" fmla="*/ 306579 h 405439"/>
                    <a:gd name="connsiteX32" fmla="*/ 1089144 w 1113118"/>
                    <a:gd name="connsiteY32" fmla="*/ 309631 h 405439"/>
                    <a:gd name="connsiteX33" fmla="*/ 1091038 w 1113118"/>
                    <a:gd name="connsiteY33" fmla="*/ 315867 h 405439"/>
                    <a:gd name="connsiteX34" fmla="*/ 1099044 w 1113118"/>
                    <a:gd name="connsiteY34" fmla="*/ 324227 h 405439"/>
                    <a:gd name="connsiteX35" fmla="*/ 1096803 w 1113118"/>
                    <a:gd name="connsiteY35" fmla="*/ 333854 h 405439"/>
                    <a:gd name="connsiteX36" fmla="*/ 1092800 w 1113118"/>
                    <a:gd name="connsiteY36" fmla="*/ 338646 h 405439"/>
                    <a:gd name="connsiteX37" fmla="*/ 1088687 w 1113118"/>
                    <a:gd name="connsiteY37" fmla="*/ 333950 h 405439"/>
                    <a:gd name="connsiteX38" fmla="*/ 1087500 w 1113118"/>
                    <a:gd name="connsiteY38" fmla="*/ 332667 h 405439"/>
                    <a:gd name="connsiteX39" fmla="*/ 1082163 w 1113118"/>
                    <a:gd name="connsiteY39" fmla="*/ 335387 h 405439"/>
                    <a:gd name="connsiteX40" fmla="*/ 1074459 w 1113118"/>
                    <a:gd name="connsiteY40" fmla="*/ 345789 h 405439"/>
                    <a:gd name="connsiteX41" fmla="*/ 1096655 w 1113118"/>
                    <a:gd name="connsiteY41" fmla="*/ 356411 h 405439"/>
                    <a:gd name="connsiteX42" fmla="*/ 1066314 w 1113118"/>
                    <a:gd name="connsiteY42" fmla="*/ 353374 h 405439"/>
                    <a:gd name="connsiteX43" fmla="*/ 1051157 w 1113118"/>
                    <a:gd name="connsiteY43" fmla="*/ 345398 h 405439"/>
                    <a:gd name="connsiteX44" fmla="*/ 1050317 w 1113118"/>
                    <a:gd name="connsiteY44" fmla="*/ 343445 h 405439"/>
                    <a:gd name="connsiteX45" fmla="*/ 1049189 w 1113118"/>
                    <a:gd name="connsiteY45" fmla="*/ 340105 h 405439"/>
                    <a:gd name="connsiteX46" fmla="*/ 1049204 w 1113118"/>
                    <a:gd name="connsiteY46" fmla="*/ 340105 h 405439"/>
                    <a:gd name="connsiteX47" fmla="*/ 1027767 w 1113118"/>
                    <a:gd name="connsiteY47" fmla="*/ 315838 h 405439"/>
                    <a:gd name="connsiteX48" fmla="*/ 995885 w 1113118"/>
                    <a:gd name="connsiteY48" fmla="*/ 326851 h 405439"/>
                    <a:gd name="connsiteX49" fmla="*/ 928309 w 1113118"/>
                    <a:gd name="connsiteY49" fmla="*/ 345022 h 405439"/>
                    <a:gd name="connsiteX50" fmla="*/ 883961 w 1113118"/>
                    <a:gd name="connsiteY50" fmla="*/ 355165 h 405439"/>
                    <a:gd name="connsiteX51" fmla="*/ 883961 w 1113118"/>
                    <a:gd name="connsiteY51" fmla="*/ 355165 h 405439"/>
                    <a:gd name="connsiteX52" fmla="*/ 828615 w 1113118"/>
                    <a:gd name="connsiteY52" fmla="*/ 367004 h 405439"/>
                    <a:gd name="connsiteX53" fmla="*/ 801812 w 1113118"/>
                    <a:gd name="connsiteY53" fmla="*/ 367977 h 405439"/>
                    <a:gd name="connsiteX54" fmla="*/ 511723 w 1113118"/>
                    <a:gd name="connsiteY54" fmla="*/ 355600 h 405439"/>
                    <a:gd name="connsiteX55" fmla="*/ 502442 w 1113118"/>
                    <a:gd name="connsiteY55" fmla="*/ 352290 h 405439"/>
                    <a:gd name="connsiteX56" fmla="*/ 491841 w 1113118"/>
                    <a:gd name="connsiteY56" fmla="*/ 359883 h 405439"/>
                    <a:gd name="connsiteX57" fmla="*/ 436208 w 1113118"/>
                    <a:gd name="connsiteY57" fmla="*/ 376676 h 405439"/>
                    <a:gd name="connsiteX58" fmla="*/ 382122 w 1113118"/>
                    <a:gd name="connsiteY58" fmla="*/ 390350 h 405439"/>
                    <a:gd name="connsiteX59" fmla="*/ 382122 w 1113118"/>
                    <a:gd name="connsiteY59" fmla="*/ 390350 h 405439"/>
                    <a:gd name="connsiteX60" fmla="*/ 321387 w 1113118"/>
                    <a:gd name="connsiteY60" fmla="*/ 401688 h 405439"/>
                    <a:gd name="connsiteX61" fmla="*/ 307521 w 1113118"/>
                    <a:gd name="connsiteY61" fmla="*/ 400766 h 405439"/>
                    <a:gd name="connsiteX62" fmla="*/ 510897 w 1113118"/>
                    <a:gd name="connsiteY62" fmla="*/ 338085 h 405439"/>
                    <a:gd name="connsiteX63" fmla="*/ 512268 w 1113118"/>
                    <a:gd name="connsiteY63" fmla="*/ 341358 h 405439"/>
                    <a:gd name="connsiteX64" fmla="*/ 512526 w 1113118"/>
                    <a:gd name="connsiteY64" fmla="*/ 344992 h 405439"/>
                    <a:gd name="connsiteX65" fmla="*/ 512637 w 1113118"/>
                    <a:gd name="connsiteY65" fmla="*/ 345000 h 405439"/>
                    <a:gd name="connsiteX66" fmla="*/ 801826 w 1113118"/>
                    <a:gd name="connsiteY66" fmla="*/ 357333 h 405439"/>
                    <a:gd name="connsiteX67" fmla="*/ 827539 w 1113118"/>
                    <a:gd name="connsiteY67" fmla="*/ 356411 h 405439"/>
                    <a:gd name="connsiteX68" fmla="*/ 880998 w 1113118"/>
                    <a:gd name="connsiteY68" fmla="*/ 344948 h 405439"/>
                    <a:gd name="connsiteX69" fmla="*/ 926319 w 1113118"/>
                    <a:gd name="connsiteY69" fmla="*/ 334562 h 405439"/>
                    <a:gd name="connsiteX70" fmla="*/ 990850 w 1113118"/>
                    <a:gd name="connsiteY70" fmla="*/ 317452 h 405439"/>
                    <a:gd name="connsiteX71" fmla="*/ 992059 w 1113118"/>
                    <a:gd name="connsiteY71" fmla="*/ 316892 h 405439"/>
                    <a:gd name="connsiteX72" fmla="*/ 1025740 w 1113118"/>
                    <a:gd name="connsiteY72" fmla="*/ 305178 h 405439"/>
                    <a:gd name="connsiteX73" fmla="*/ 1028438 w 1113118"/>
                    <a:gd name="connsiteY73" fmla="*/ 304839 h 405439"/>
                    <a:gd name="connsiteX74" fmla="*/ 1038250 w 1113118"/>
                    <a:gd name="connsiteY74" fmla="*/ 313552 h 405439"/>
                    <a:gd name="connsiteX75" fmla="*/ 1055153 w 1113118"/>
                    <a:gd name="connsiteY75" fmla="*/ 331267 h 405439"/>
                    <a:gd name="connsiteX76" fmla="*/ 1060247 w 1113118"/>
                    <a:gd name="connsiteY76" fmla="*/ 339191 h 405439"/>
                    <a:gd name="connsiteX77" fmla="*/ 1067029 w 1113118"/>
                    <a:gd name="connsiteY77" fmla="*/ 336206 h 405439"/>
                    <a:gd name="connsiteX78" fmla="*/ 1068230 w 1113118"/>
                    <a:gd name="connsiteY78" fmla="*/ 335970 h 405439"/>
                    <a:gd name="connsiteX79" fmla="*/ 1069270 w 1113118"/>
                    <a:gd name="connsiteY79" fmla="*/ 336154 h 405439"/>
                    <a:gd name="connsiteX80" fmla="*/ 1069277 w 1113118"/>
                    <a:gd name="connsiteY80" fmla="*/ 336154 h 405439"/>
                    <a:gd name="connsiteX81" fmla="*/ 1071754 w 1113118"/>
                    <a:gd name="connsiteY81" fmla="*/ 332940 h 405439"/>
                    <a:gd name="connsiteX82" fmla="*/ 1074076 w 1113118"/>
                    <a:gd name="connsiteY82" fmla="*/ 326386 h 405439"/>
                    <a:gd name="connsiteX83" fmla="*/ 1079339 w 1113118"/>
                    <a:gd name="connsiteY83" fmla="*/ 324182 h 405439"/>
                    <a:gd name="connsiteX84" fmla="*/ 1079796 w 1113118"/>
                    <a:gd name="connsiteY84" fmla="*/ 324219 h 405439"/>
                    <a:gd name="connsiteX85" fmla="*/ 1082059 w 1113118"/>
                    <a:gd name="connsiteY85" fmla="*/ 321647 h 405439"/>
                    <a:gd name="connsiteX86" fmla="*/ 1078580 w 1113118"/>
                    <a:gd name="connsiteY86" fmla="*/ 308156 h 405439"/>
                    <a:gd name="connsiteX87" fmla="*/ 1085701 w 1113118"/>
                    <a:gd name="connsiteY87" fmla="*/ 297497 h 405439"/>
                    <a:gd name="connsiteX88" fmla="*/ 1098152 w 1113118"/>
                    <a:gd name="connsiteY88" fmla="*/ 296119 h 405439"/>
                    <a:gd name="connsiteX89" fmla="*/ 1101233 w 1113118"/>
                    <a:gd name="connsiteY89" fmla="*/ 296834 h 405439"/>
                    <a:gd name="connsiteX90" fmla="*/ 1102014 w 1113118"/>
                    <a:gd name="connsiteY90" fmla="*/ 296082 h 405439"/>
                    <a:gd name="connsiteX91" fmla="*/ 1098270 w 1113118"/>
                    <a:gd name="connsiteY91" fmla="*/ 286594 h 405439"/>
                    <a:gd name="connsiteX92" fmla="*/ 1099324 w 1113118"/>
                    <a:gd name="connsiteY92" fmla="*/ 283115 h 405439"/>
                    <a:gd name="connsiteX93" fmla="*/ 1095579 w 1113118"/>
                    <a:gd name="connsiteY93" fmla="*/ 274925 h 405439"/>
                    <a:gd name="connsiteX94" fmla="*/ 1091709 w 1113118"/>
                    <a:gd name="connsiteY94" fmla="*/ 269868 h 405439"/>
                    <a:gd name="connsiteX95" fmla="*/ 1086519 w 1113118"/>
                    <a:gd name="connsiteY95" fmla="*/ 269868 h 405439"/>
                    <a:gd name="connsiteX96" fmla="*/ 1086261 w 1113118"/>
                    <a:gd name="connsiteY96" fmla="*/ 264804 h 405439"/>
                    <a:gd name="connsiteX97" fmla="*/ 1089026 w 1113118"/>
                    <a:gd name="connsiteY97" fmla="*/ 259953 h 405439"/>
                    <a:gd name="connsiteX98" fmla="*/ 1088900 w 1113118"/>
                    <a:gd name="connsiteY98" fmla="*/ 259341 h 405439"/>
                    <a:gd name="connsiteX99" fmla="*/ 1071385 w 1113118"/>
                    <a:gd name="connsiteY99" fmla="*/ 259150 h 405439"/>
                    <a:gd name="connsiteX100" fmla="*/ 1065680 w 1113118"/>
                    <a:gd name="connsiteY100" fmla="*/ 259356 h 405439"/>
                    <a:gd name="connsiteX101" fmla="*/ 1065680 w 1113118"/>
                    <a:gd name="connsiteY101" fmla="*/ 259356 h 405439"/>
                    <a:gd name="connsiteX102" fmla="*/ 920230 w 1113118"/>
                    <a:gd name="connsiteY102" fmla="*/ 227798 h 405439"/>
                    <a:gd name="connsiteX103" fmla="*/ 680592 w 1113118"/>
                    <a:gd name="connsiteY103" fmla="*/ 149991 h 405439"/>
                    <a:gd name="connsiteX104" fmla="*/ 548861 w 1113118"/>
                    <a:gd name="connsiteY104" fmla="*/ 98227 h 405439"/>
                    <a:gd name="connsiteX105" fmla="*/ 521925 w 1113118"/>
                    <a:gd name="connsiteY105" fmla="*/ 87442 h 405439"/>
                    <a:gd name="connsiteX106" fmla="*/ 248209 w 1113118"/>
                    <a:gd name="connsiteY106" fmla="*/ 17839 h 405439"/>
                    <a:gd name="connsiteX107" fmla="*/ 204524 w 1113118"/>
                    <a:gd name="connsiteY107" fmla="*/ 16188 h 405439"/>
                    <a:gd name="connsiteX108" fmla="*/ 88133 w 1113118"/>
                    <a:gd name="connsiteY108" fmla="*/ 32553 h 405439"/>
                    <a:gd name="connsiteX109" fmla="*/ 16872 w 1113118"/>
                    <a:gd name="connsiteY109" fmla="*/ 101817 h 405439"/>
                    <a:gd name="connsiteX110" fmla="*/ 16651 w 1113118"/>
                    <a:gd name="connsiteY110" fmla="*/ 103564 h 405439"/>
                    <a:gd name="connsiteX111" fmla="*/ 69424 w 1113118"/>
                    <a:gd name="connsiteY111" fmla="*/ 214824 h 405439"/>
                    <a:gd name="connsiteX112" fmla="*/ 228150 w 1113118"/>
                    <a:gd name="connsiteY112" fmla="*/ 354399 h 405439"/>
                    <a:gd name="connsiteX113" fmla="*/ 308936 w 1113118"/>
                    <a:gd name="connsiteY113" fmla="*/ 390181 h 405439"/>
                    <a:gd name="connsiteX114" fmla="*/ 379055 w 1113118"/>
                    <a:gd name="connsiteY114" fmla="*/ 380163 h 405439"/>
                    <a:gd name="connsiteX115" fmla="*/ 433989 w 1113118"/>
                    <a:gd name="connsiteY115" fmla="*/ 366274 h 405439"/>
                    <a:gd name="connsiteX116" fmla="*/ 485929 w 1113118"/>
                    <a:gd name="connsiteY116" fmla="*/ 351030 h 405439"/>
                    <a:gd name="connsiteX117" fmla="*/ 501174 w 1113118"/>
                    <a:gd name="connsiteY117" fmla="*/ 340120 h 405439"/>
                    <a:gd name="connsiteX118" fmla="*/ 507071 w 1113118"/>
                    <a:gd name="connsiteY118" fmla="*/ 337945 h 405439"/>
                    <a:gd name="connsiteX119" fmla="*/ 1079162 w 1113118"/>
                    <a:gd name="connsiteY119" fmla="*/ 326062 h 405439"/>
                    <a:gd name="connsiteX120" fmla="*/ 1083969 w 1113118"/>
                    <a:gd name="connsiteY120" fmla="*/ 328370 h 405439"/>
                    <a:gd name="connsiteX121" fmla="*/ 1080246 w 1113118"/>
                    <a:gd name="connsiteY121" fmla="*/ 325097 h 405439"/>
                    <a:gd name="connsiteX122" fmla="*/ 1079162 w 1113118"/>
                    <a:gd name="connsiteY122" fmla="*/ 326062 h 405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</a:cxnLst>
                  <a:rect l="l" t="t" r="r" b="b"/>
                  <a:pathLst>
                    <a:path w="1113118" h="405439">
                      <a:moveTo>
                        <a:pt x="307521" y="400766"/>
                      </a:moveTo>
                      <a:cubicBezTo>
                        <a:pt x="266446" y="397884"/>
                        <a:pt x="223366" y="364232"/>
                        <a:pt x="221884" y="363046"/>
                      </a:cubicBezTo>
                      <a:cubicBezTo>
                        <a:pt x="101513" y="282083"/>
                        <a:pt x="62119" y="223169"/>
                        <a:pt x="60711" y="220994"/>
                      </a:cubicBezTo>
                      <a:cubicBezTo>
                        <a:pt x="1023" y="142029"/>
                        <a:pt x="4613" y="108068"/>
                        <a:pt x="6205" y="101360"/>
                      </a:cubicBezTo>
                      <a:cubicBezTo>
                        <a:pt x="6301" y="94283"/>
                        <a:pt x="10038" y="50466"/>
                        <a:pt x="84204" y="22646"/>
                      </a:cubicBezTo>
                      <a:cubicBezTo>
                        <a:pt x="85885" y="21953"/>
                        <a:pt x="125943" y="5529"/>
                        <a:pt x="204539" y="5529"/>
                      </a:cubicBezTo>
                      <a:cubicBezTo>
                        <a:pt x="218928" y="5529"/>
                        <a:pt x="233886" y="6096"/>
                        <a:pt x="249042" y="7209"/>
                      </a:cubicBezTo>
                      <a:cubicBezTo>
                        <a:pt x="250192" y="7305"/>
                        <a:pt x="365838" y="17242"/>
                        <a:pt x="525810" y="77505"/>
                      </a:cubicBezTo>
                      <a:lnTo>
                        <a:pt x="552193" y="88121"/>
                      </a:lnTo>
                      <a:cubicBezTo>
                        <a:pt x="558230" y="89669"/>
                        <a:pt x="671658" y="134938"/>
                        <a:pt x="684743" y="140164"/>
                      </a:cubicBezTo>
                      <a:cubicBezTo>
                        <a:pt x="714229" y="153160"/>
                        <a:pt x="921291" y="216969"/>
                        <a:pt x="923473" y="217648"/>
                      </a:cubicBezTo>
                      <a:cubicBezTo>
                        <a:pt x="1008645" y="245675"/>
                        <a:pt x="1051312" y="248697"/>
                        <a:pt x="1065694" y="248697"/>
                      </a:cubicBezTo>
                      <a:cubicBezTo>
                        <a:pt x="1068252" y="248697"/>
                        <a:pt x="1069697" y="248601"/>
                        <a:pt x="1069557" y="248667"/>
                      </a:cubicBezTo>
                      <a:cubicBezTo>
                        <a:pt x="1073206" y="247680"/>
                        <a:pt x="1076848" y="247178"/>
                        <a:pt x="1080393" y="247178"/>
                      </a:cubicBezTo>
                      <a:cubicBezTo>
                        <a:pt x="1090058" y="247178"/>
                        <a:pt x="1095918" y="250835"/>
                        <a:pt x="1096567" y="251247"/>
                      </a:cubicBezTo>
                      <a:lnTo>
                        <a:pt x="1098439" y="252478"/>
                      </a:lnTo>
                      <a:lnTo>
                        <a:pt x="1100688" y="263853"/>
                      </a:lnTo>
                      <a:cubicBezTo>
                        <a:pt x="1102096" y="265453"/>
                        <a:pt x="1103526" y="267480"/>
                        <a:pt x="1105000" y="269935"/>
                      </a:cubicBezTo>
                      <a:lnTo>
                        <a:pt x="1112386" y="286145"/>
                      </a:lnTo>
                      <a:lnTo>
                        <a:pt x="1109327" y="288061"/>
                      </a:lnTo>
                      <a:cubicBezTo>
                        <a:pt x="1109570" y="288423"/>
                        <a:pt x="1109887" y="288843"/>
                        <a:pt x="1110219" y="289233"/>
                      </a:cubicBezTo>
                      <a:cubicBezTo>
                        <a:pt x="1111701" y="289860"/>
                        <a:pt x="1112888" y="290944"/>
                        <a:pt x="1113625" y="292374"/>
                      </a:cubicBezTo>
                      <a:cubicBezTo>
                        <a:pt x="1115497" y="296030"/>
                        <a:pt x="1113573" y="300151"/>
                        <a:pt x="1112667" y="301751"/>
                      </a:cubicBezTo>
                      <a:lnTo>
                        <a:pt x="1111745" y="304825"/>
                      </a:lnTo>
                      <a:lnTo>
                        <a:pt x="1109091" y="305142"/>
                      </a:lnTo>
                      <a:lnTo>
                        <a:pt x="1109150" y="305849"/>
                      </a:lnTo>
                      <a:lnTo>
                        <a:pt x="1105885" y="305879"/>
                      </a:lnTo>
                      <a:lnTo>
                        <a:pt x="1098992" y="307471"/>
                      </a:lnTo>
                      <a:cubicBezTo>
                        <a:pt x="1098631" y="307161"/>
                        <a:pt x="1097326" y="306763"/>
                        <a:pt x="1096419" y="306660"/>
                      </a:cubicBezTo>
                      <a:lnTo>
                        <a:pt x="1095129" y="306358"/>
                      </a:lnTo>
                      <a:cubicBezTo>
                        <a:pt x="1094694" y="306196"/>
                        <a:pt x="1094245" y="306122"/>
                        <a:pt x="1093729" y="306122"/>
                      </a:cubicBezTo>
                      <a:cubicBezTo>
                        <a:pt x="1092321" y="306122"/>
                        <a:pt x="1091281" y="306557"/>
                        <a:pt x="1091296" y="306579"/>
                      </a:cubicBezTo>
                      <a:cubicBezTo>
                        <a:pt x="1089593" y="307795"/>
                        <a:pt x="1089254" y="308901"/>
                        <a:pt x="1089144" y="309631"/>
                      </a:cubicBezTo>
                      <a:cubicBezTo>
                        <a:pt x="1088834" y="311754"/>
                        <a:pt x="1090094" y="314363"/>
                        <a:pt x="1091038" y="315867"/>
                      </a:cubicBezTo>
                      <a:cubicBezTo>
                        <a:pt x="1095432" y="317880"/>
                        <a:pt x="1098115" y="320688"/>
                        <a:pt x="1099044" y="324227"/>
                      </a:cubicBezTo>
                      <a:cubicBezTo>
                        <a:pt x="1100061" y="328141"/>
                        <a:pt x="1098469" y="331856"/>
                        <a:pt x="1096803" y="333854"/>
                      </a:cubicBezTo>
                      <a:lnTo>
                        <a:pt x="1092800" y="338646"/>
                      </a:lnTo>
                      <a:lnTo>
                        <a:pt x="1088687" y="333950"/>
                      </a:lnTo>
                      <a:cubicBezTo>
                        <a:pt x="1088244" y="333449"/>
                        <a:pt x="1087839" y="333014"/>
                        <a:pt x="1087500" y="332667"/>
                      </a:cubicBezTo>
                      <a:cubicBezTo>
                        <a:pt x="1085679" y="334834"/>
                        <a:pt x="1083386" y="335306"/>
                        <a:pt x="1082163" y="335387"/>
                      </a:cubicBezTo>
                      <a:cubicBezTo>
                        <a:pt x="1081212" y="341071"/>
                        <a:pt x="1078034" y="344292"/>
                        <a:pt x="1074459" y="345789"/>
                      </a:cubicBezTo>
                      <a:lnTo>
                        <a:pt x="1096655" y="356411"/>
                      </a:lnTo>
                      <a:lnTo>
                        <a:pt x="1066314" y="353374"/>
                      </a:lnTo>
                      <a:cubicBezTo>
                        <a:pt x="1056340" y="352379"/>
                        <a:pt x="1051666" y="346113"/>
                        <a:pt x="1051157" y="345398"/>
                      </a:cubicBezTo>
                      <a:lnTo>
                        <a:pt x="1050317" y="343445"/>
                      </a:lnTo>
                      <a:cubicBezTo>
                        <a:pt x="1049801" y="341071"/>
                        <a:pt x="1049116" y="340105"/>
                        <a:pt x="1049189" y="340105"/>
                      </a:cubicBezTo>
                      <a:lnTo>
                        <a:pt x="1049204" y="340105"/>
                      </a:lnTo>
                      <a:cubicBezTo>
                        <a:pt x="1031903" y="328104"/>
                        <a:pt x="1028475" y="318956"/>
                        <a:pt x="1027767" y="315838"/>
                      </a:cubicBezTo>
                      <a:cubicBezTo>
                        <a:pt x="1018914" y="319420"/>
                        <a:pt x="999578" y="325664"/>
                        <a:pt x="995885" y="326851"/>
                      </a:cubicBezTo>
                      <a:cubicBezTo>
                        <a:pt x="982933" y="334267"/>
                        <a:pt x="933978" y="343924"/>
                        <a:pt x="928309" y="345022"/>
                      </a:cubicBezTo>
                      <a:cubicBezTo>
                        <a:pt x="915460" y="347410"/>
                        <a:pt x="884035" y="355165"/>
                        <a:pt x="883961" y="355165"/>
                      </a:cubicBezTo>
                      <a:lnTo>
                        <a:pt x="883961" y="355165"/>
                      </a:lnTo>
                      <a:cubicBezTo>
                        <a:pt x="854526" y="365006"/>
                        <a:pt x="829359" y="366960"/>
                        <a:pt x="828615" y="367004"/>
                      </a:cubicBezTo>
                      <a:cubicBezTo>
                        <a:pt x="823610" y="367660"/>
                        <a:pt x="814845" y="367977"/>
                        <a:pt x="801812" y="367977"/>
                      </a:cubicBezTo>
                      <a:cubicBezTo>
                        <a:pt x="722788" y="367977"/>
                        <a:pt x="514089" y="355755"/>
                        <a:pt x="511723" y="355600"/>
                      </a:cubicBezTo>
                      <a:cubicBezTo>
                        <a:pt x="507116" y="355099"/>
                        <a:pt x="504241" y="353735"/>
                        <a:pt x="502442" y="352290"/>
                      </a:cubicBezTo>
                      <a:lnTo>
                        <a:pt x="491841" y="359883"/>
                      </a:lnTo>
                      <a:cubicBezTo>
                        <a:pt x="476464" y="369363"/>
                        <a:pt x="437520" y="376462"/>
                        <a:pt x="436208" y="376676"/>
                      </a:cubicBezTo>
                      <a:cubicBezTo>
                        <a:pt x="415324" y="381873"/>
                        <a:pt x="382196" y="390350"/>
                        <a:pt x="382122" y="390350"/>
                      </a:cubicBezTo>
                      <a:lnTo>
                        <a:pt x="382122" y="390350"/>
                      </a:lnTo>
                      <a:cubicBezTo>
                        <a:pt x="355193" y="399712"/>
                        <a:pt x="334228" y="401688"/>
                        <a:pt x="321387" y="401688"/>
                      </a:cubicBezTo>
                      <a:cubicBezTo>
                        <a:pt x="312453" y="401739"/>
                        <a:pt x="307322" y="400766"/>
                        <a:pt x="307521" y="400766"/>
                      </a:cubicBezTo>
                      <a:close/>
                      <a:moveTo>
                        <a:pt x="510897" y="338085"/>
                      </a:moveTo>
                      <a:lnTo>
                        <a:pt x="512268" y="341358"/>
                      </a:lnTo>
                      <a:cubicBezTo>
                        <a:pt x="512821" y="342663"/>
                        <a:pt x="512836" y="343872"/>
                        <a:pt x="512526" y="344992"/>
                      </a:cubicBezTo>
                      <a:cubicBezTo>
                        <a:pt x="512563" y="345000"/>
                        <a:pt x="512600" y="345000"/>
                        <a:pt x="512637" y="345000"/>
                      </a:cubicBezTo>
                      <a:cubicBezTo>
                        <a:pt x="514730" y="345125"/>
                        <a:pt x="723119" y="357333"/>
                        <a:pt x="801826" y="357333"/>
                      </a:cubicBezTo>
                      <a:cubicBezTo>
                        <a:pt x="814203" y="357333"/>
                        <a:pt x="822747" y="357030"/>
                        <a:pt x="827539" y="356411"/>
                      </a:cubicBezTo>
                      <a:cubicBezTo>
                        <a:pt x="827782" y="356396"/>
                        <a:pt x="852484" y="354465"/>
                        <a:pt x="880998" y="344948"/>
                      </a:cubicBezTo>
                      <a:cubicBezTo>
                        <a:pt x="882310" y="344631"/>
                        <a:pt x="913182" y="337002"/>
                        <a:pt x="926319" y="334562"/>
                      </a:cubicBezTo>
                      <a:cubicBezTo>
                        <a:pt x="948013" y="330345"/>
                        <a:pt x="983102" y="322310"/>
                        <a:pt x="990850" y="317452"/>
                      </a:cubicBezTo>
                      <a:lnTo>
                        <a:pt x="992059" y="316892"/>
                      </a:lnTo>
                      <a:cubicBezTo>
                        <a:pt x="992317" y="316811"/>
                        <a:pt x="1017027" y="308908"/>
                        <a:pt x="1025740" y="305178"/>
                      </a:cubicBezTo>
                      <a:cubicBezTo>
                        <a:pt x="1026109" y="305082"/>
                        <a:pt x="1027119" y="304839"/>
                        <a:pt x="1028438" y="304839"/>
                      </a:cubicBezTo>
                      <a:cubicBezTo>
                        <a:pt x="1032330" y="304839"/>
                        <a:pt x="1036945" y="307066"/>
                        <a:pt x="1038250" y="313552"/>
                      </a:cubicBezTo>
                      <a:cubicBezTo>
                        <a:pt x="1038257" y="313619"/>
                        <a:pt x="1039864" y="320666"/>
                        <a:pt x="1055153" y="331267"/>
                      </a:cubicBezTo>
                      <a:cubicBezTo>
                        <a:pt x="1056229" y="331945"/>
                        <a:pt x="1058706" y="333994"/>
                        <a:pt x="1060247" y="339191"/>
                      </a:cubicBezTo>
                      <a:cubicBezTo>
                        <a:pt x="1062488" y="337208"/>
                        <a:pt x="1065650" y="336508"/>
                        <a:pt x="1067029" y="336206"/>
                      </a:cubicBezTo>
                      <a:lnTo>
                        <a:pt x="1068230" y="335970"/>
                      </a:lnTo>
                      <a:lnTo>
                        <a:pt x="1069270" y="336154"/>
                      </a:lnTo>
                      <a:lnTo>
                        <a:pt x="1069277" y="336154"/>
                      </a:lnTo>
                      <a:cubicBezTo>
                        <a:pt x="1070243" y="336154"/>
                        <a:pt x="1071570" y="336132"/>
                        <a:pt x="1071754" y="332940"/>
                      </a:cubicBezTo>
                      <a:cubicBezTo>
                        <a:pt x="1071717" y="332004"/>
                        <a:pt x="1071791" y="328768"/>
                        <a:pt x="1074076" y="326386"/>
                      </a:cubicBezTo>
                      <a:cubicBezTo>
                        <a:pt x="1075447" y="324971"/>
                        <a:pt x="1077319" y="324182"/>
                        <a:pt x="1079339" y="324182"/>
                      </a:cubicBezTo>
                      <a:lnTo>
                        <a:pt x="1079796" y="324219"/>
                      </a:lnTo>
                      <a:cubicBezTo>
                        <a:pt x="1080246" y="323313"/>
                        <a:pt x="1081005" y="322376"/>
                        <a:pt x="1082059" y="321647"/>
                      </a:cubicBezTo>
                      <a:cubicBezTo>
                        <a:pt x="1080342" y="318941"/>
                        <a:pt x="1077769" y="313788"/>
                        <a:pt x="1078580" y="308156"/>
                      </a:cubicBezTo>
                      <a:cubicBezTo>
                        <a:pt x="1079170" y="304006"/>
                        <a:pt x="1081492" y="300409"/>
                        <a:pt x="1085701" y="297497"/>
                      </a:cubicBezTo>
                      <a:cubicBezTo>
                        <a:pt x="1086519" y="297040"/>
                        <a:pt x="1092866" y="294453"/>
                        <a:pt x="1098152" y="296119"/>
                      </a:cubicBezTo>
                      <a:cubicBezTo>
                        <a:pt x="1099154" y="296259"/>
                        <a:pt x="1100208" y="296495"/>
                        <a:pt x="1101233" y="296834"/>
                      </a:cubicBezTo>
                      <a:cubicBezTo>
                        <a:pt x="1101476" y="296568"/>
                        <a:pt x="1101749" y="296318"/>
                        <a:pt x="1102014" y="296082"/>
                      </a:cubicBezTo>
                      <a:cubicBezTo>
                        <a:pt x="1100179" y="293966"/>
                        <a:pt x="1097938" y="290516"/>
                        <a:pt x="1098270" y="286594"/>
                      </a:cubicBezTo>
                      <a:cubicBezTo>
                        <a:pt x="1098380" y="285356"/>
                        <a:pt x="1098734" y="284184"/>
                        <a:pt x="1099324" y="283115"/>
                      </a:cubicBezTo>
                      <a:lnTo>
                        <a:pt x="1095579" y="274925"/>
                      </a:lnTo>
                      <a:cubicBezTo>
                        <a:pt x="1094400" y="272994"/>
                        <a:pt x="1092697" y="270797"/>
                        <a:pt x="1091709" y="269868"/>
                      </a:cubicBezTo>
                      <a:lnTo>
                        <a:pt x="1086519" y="269868"/>
                      </a:lnTo>
                      <a:lnTo>
                        <a:pt x="1086261" y="264804"/>
                      </a:lnTo>
                      <a:cubicBezTo>
                        <a:pt x="1086129" y="262135"/>
                        <a:pt x="1087293" y="260742"/>
                        <a:pt x="1089026" y="259953"/>
                      </a:cubicBezTo>
                      <a:lnTo>
                        <a:pt x="1088900" y="259341"/>
                      </a:lnTo>
                      <a:cubicBezTo>
                        <a:pt x="1085952" y="258192"/>
                        <a:pt x="1080231" y="256887"/>
                        <a:pt x="1071385" y="259150"/>
                      </a:cubicBezTo>
                      <a:cubicBezTo>
                        <a:pt x="1071385" y="259150"/>
                        <a:pt x="1069557" y="259356"/>
                        <a:pt x="1065680" y="259356"/>
                      </a:cubicBezTo>
                      <a:lnTo>
                        <a:pt x="1065680" y="259356"/>
                      </a:lnTo>
                      <a:cubicBezTo>
                        <a:pt x="1050782" y="259356"/>
                        <a:pt x="1006751" y="256282"/>
                        <a:pt x="920230" y="227798"/>
                      </a:cubicBezTo>
                      <a:cubicBezTo>
                        <a:pt x="911671" y="225167"/>
                        <a:pt x="710477" y="163164"/>
                        <a:pt x="680592" y="149991"/>
                      </a:cubicBezTo>
                      <a:cubicBezTo>
                        <a:pt x="630539" y="130014"/>
                        <a:pt x="554324" y="99782"/>
                        <a:pt x="548861" y="98227"/>
                      </a:cubicBezTo>
                      <a:lnTo>
                        <a:pt x="521925" y="87442"/>
                      </a:lnTo>
                      <a:cubicBezTo>
                        <a:pt x="363582" y="27791"/>
                        <a:pt x="249300" y="17928"/>
                        <a:pt x="248209" y="17839"/>
                      </a:cubicBezTo>
                      <a:cubicBezTo>
                        <a:pt x="233347" y="16748"/>
                        <a:pt x="218656" y="16188"/>
                        <a:pt x="204524" y="16188"/>
                      </a:cubicBezTo>
                      <a:cubicBezTo>
                        <a:pt x="128331" y="16188"/>
                        <a:pt x="88708" y="32310"/>
                        <a:pt x="88133" y="32553"/>
                      </a:cubicBezTo>
                      <a:cubicBezTo>
                        <a:pt x="16555" y="59401"/>
                        <a:pt x="16820" y="100129"/>
                        <a:pt x="16872" y="101817"/>
                      </a:cubicBezTo>
                      <a:lnTo>
                        <a:pt x="16651" y="103564"/>
                      </a:lnTo>
                      <a:cubicBezTo>
                        <a:pt x="16562" y="103874"/>
                        <a:pt x="8999" y="134864"/>
                        <a:pt x="69424" y="214824"/>
                      </a:cubicBezTo>
                      <a:cubicBezTo>
                        <a:pt x="69807" y="215414"/>
                        <a:pt x="109231" y="274394"/>
                        <a:pt x="228150" y="354399"/>
                      </a:cubicBezTo>
                      <a:cubicBezTo>
                        <a:pt x="228571" y="354730"/>
                        <a:pt x="270434" y="387446"/>
                        <a:pt x="308936" y="390181"/>
                      </a:cubicBezTo>
                      <a:cubicBezTo>
                        <a:pt x="309039" y="390203"/>
                        <a:pt x="335850" y="395171"/>
                        <a:pt x="379055" y="380163"/>
                      </a:cubicBezTo>
                      <a:cubicBezTo>
                        <a:pt x="379055" y="380163"/>
                        <a:pt x="412574" y="371582"/>
                        <a:pt x="433989" y="366274"/>
                      </a:cubicBezTo>
                      <a:cubicBezTo>
                        <a:pt x="444670" y="364343"/>
                        <a:pt x="474887" y="357819"/>
                        <a:pt x="485929" y="351030"/>
                      </a:cubicBezTo>
                      <a:lnTo>
                        <a:pt x="501174" y="340120"/>
                      </a:lnTo>
                      <a:cubicBezTo>
                        <a:pt x="504771" y="337945"/>
                        <a:pt x="506393" y="337945"/>
                        <a:pt x="507071" y="337945"/>
                      </a:cubicBezTo>
                      <a:close/>
                      <a:moveTo>
                        <a:pt x="1079162" y="326062"/>
                      </a:moveTo>
                      <a:lnTo>
                        <a:pt x="1083969" y="328370"/>
                      </a:lnTo>
                      <a:lnTo>
                        <a:pt x="1080246" y="325097"/>
                      </a:lnTo>
                      <a:cubicBezTo>
                        <a:pt x="1079686" y="325391"/>
                        <a:pt x="1079295" y="325797"/>
                        <a:pt x="1079162" y="326062"/>
                      </a:cubicBezTo>
                      <a:close/>
                    </a:path>
                  </a:pathLst>
                </a:custGeom>
                <a:solidFill>
                  <a:srgbClr val="1B1B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" name="Forme libre : forme 82">
                  <a:extLst>
                    <a:ext uri="{FF2B5EF4-FFF2-40B4-BE49-F238E27FC236}">
                      <a16:creationId xmlns:a16="http://schemas.microsoft.com/office/drawing/2014/main" id="{D7CA9BEB-BB4C-4C3B-8104-89ED21F0E580}"/>
                    </a:ext>
                  </a:extLst>
                </p:cNvPr>
                <p:cNvSpPr/>
                <p:nvPr/>
              </p:nvSpPr>
              <p:spPr>
                <a:xfrm rot="5400000">
                  <a:off x="-831821" y="1906751"/>
                  <a:ext cx="729793" cy="199034"/>
                </a:xfrm>
                <a:custGeom>
                  <a:avLst/>
                  <a:gdLst>
                    <a:gd name="connsiteX0" fmla="*/ 723002 w 729792"/>
                    <a:gd name="connsiteY0" fmla="*/ 16951 h 199034"/>
                    <a:gd name="connsiteX1" fmla="*/ 716736 w 729792"/>
                    <a:gd name="connsiteY1" fmla="*/ 17150 h 199034"/>
                    <a:gd name="connsiteX2" fmla="*/ 713603 w 729792"/>
                    <a:gd name="connsiteY2" fmla="*/ 18027 h 199034"/>
                    <a:gd name="connsiteX3" fmla="*/ 708656 w 729792"/>
                    <a:gd name="connsiteY3" fmla="*/ 17835 h 199034"/>
                    <a:gd name="connsiteX4" fmla="*/ 709342 w 729792"/>
                    <a:gd name="connsiteY4" fmla="*/ 22774 h 199034"/>
                    <a:gd name="connsiteX5" fmla="*/ 708413 w 729792"/>
                    <a:gd name="connsiteY5" fmla="*/ 26548 h 199034"/>
                    <a:gd name="connsiteX6" fmla="*/ 702685 w 729792"/>
                    <a:gd name="connsiteY6" fmla="*/ 23172 h 199034"/>
                    <a:gd name="connsiteX7" fmla="*/ 707587 w 729792"/>
                    <a:gd name="connsiteY7" fmla="*/ 13619 h 199034"/>
                    <a:gd name="connsiteX8" fmla="*/ 704454 w 729792"/>
                    <a:gd name="connsiteY8" fmla="*/ 5738 h 199034"/>
                    <a:gd name="connsiteX9" fmla="*/ 680165 w 729792"/>
                    <a:gd name="connsiteY9" fmla="*/ 11127 h 199034"/>
                    <a:gd name="connsiteX10" fmla="*/ 674776 w 729792"/>
                    <a:gd name="connsiteY10" fmla="*/ 10242 h 199034"/>
                    <a:gd name="connsiteX11" fmla="*/ 666358 w 729792"/>
                    <a:gd name="connsiteY11" fmla="*/ 8525 h 199034"/>
                    <a:gd name="connsiteX12" fmla="*/ 646130 w 729792"/>
                    <a:gd name="connsiteY12" fmla="*/ 10051 h 199034"/>
                    <a:gd name="connsiteX13" fmla="*/ 455978 w 729792"/>
                    <a:gd name="connsiteY13" fmla="*/ 17341 h 199034"/>
                    <a:gd name="connsiteX14" fmla="*/ 454121 w 729792"/>
                    <a:gd name="connsiteY14" fmla="*/ 17393 h 199034"/>
                    <a:gd name="connsiteX15" fmla="*/ 450737 w 729792"/>
                    <a:gd name="connsiteY15" fmla="*/ 17489 h 199034"/>
                    <a:gd name="connsiteX16" fmla="*/ 448489 w 729792"/>
                    <a:gd name="connsiteY16" fmla="*/ 17584 h 199034"/>
                    <a:gd name="connsiteX17" fmla="*/ 445010 w 729792"/>
                    <a:gd name="connsiteY17" fmla="*/ 17776 h 199034"/>
                    <a:gd name="connsiteX18" fmla="*/ 442805 w 729792"/>
                    <a:gd name="connsiteY18" fmla="*/ 17828 h 199034"/>
                    <a:gd name="connsiteX19" fmla="*/ 440019 w 729792"/>
                    <a:gd name="connsiteY19" fmla="*/ 17924 h 199034"/>
                    <a:gd name="connsiteX20" fmla="*/ 437173 w 729792"/>
                    <a:gd name="connsiteY20" fmla="*/ 18019 h 199034"/>
                    <a:gd name="connsiteX21" fmla="*/ 434188 w 729792"/>
                    <a:gd name="connsiteY21" fmla="*/ 18123 h 199034"/>
                    <a:gd name="connsiteX22" fmla="*/ 431836 w 729792"/>
                    <a:gd name="connsiteY22" fmla="*/ 18167 h 199034"/>
                    <a:gd name="connsiteX23" fmla="*/ 429433 w 729792"/>
                    <a:gd name="connsiteY23" fmla="*/ 18263 h 199034"/>
                    <a:gd name="connsiteX24" fmla="*/ 426890 w 729792"/>
                    <a:gd name="connsiteY24" fmla="*/ 18307 h 199034"/>
                    <a:gd name="connsiteX25" fmla="*/ 424000 w 729792"/>
                    <a:gd name="connsiteY25" fmla="*/ 18307 h 199034"/>
                    <a:gd name="connsiteX26" fmla="*/ 421649 w 729792"/>
                    <a:gd name="connsiteY26" fmla="*/ 18263 h 199034"/>
                    <a:gd name="connsiteX27" fmla="*/ 418560 w 729792"/>
                    <a:gd name="connsiteY27" fmla="*/ 18263 h 199034"/>
                    <a:gd name="connsiteX28" fmla="*/ 416407 w 729792"/>
                    <a:gd name="connsiteY28" fmla="*/ 18263 h 199034"/>
                    <a:gd name="connsiteX29" fmla="*/ 413275 w 729792"/>
                    <a:gd name="connsiteY29" fmla="*/ 18263 h 199034"/>
                    <a:gd name="connsiteX30" fmla="*/ 410879 w 729792"/>
                    <a:gd name="connsiteY30" fmla="*/ 18263 h 199034"/>
                    <a:gd name="connsiteX31" fmla="*/ 406913 w 729792"/>
                    <a:gd name="connsiteY31" fmla="*/ 18218 h 199034"/>
                    <a:gd name="connsiteX32" fmla="*/ 404318 w 729792"/>
                    <a:gd name="connsiteY32" fmla="*/ 18167 h 199034"/>
                    <a:gd name="connsiteX33" fmla="*/ 401428 w 729792"/>
                    <a:gd name="connsiteY33" fmla="*/ 18263 h 199034"/>
                    <a:gd name="connsiteX34" fmla="*/ 399320 w 729792"/>
                    <a:gd name="connsiteY34" fmla="*/ 18218 h 199034"/>
                    <a:gd name="connsiteX35" fmla="*/ 396239 w 729792"/>
                    <a:gd name="connsiteY35" fmla="*/ 18218 h 199034"/>
                    <a:gd name="connsiteX36" fmla="*/ 393688 w 729792"/>
                    <a:gd name="connsiteY36" fmla="*/ 18263 h 199034"/>
                    <a:gd name="connsiteX37" fmla="*/ 390504 w 729792"/>
                    <a:gd name="connsiteY37" fmla="*/ 18263 h 199034"/>
                    <a:gd name="connsiteX38" fmla="*/ 387127 w 729792"/>
                    <a:gd name="connsiteY38" fmla="*/ 18263 h 199034"/>
                    <a:gd name="connsiteX39" fmla="*/ 382520 w 729792"/>
                    <a:gd name="connsiteY39" fmla="*/ 18307 h 199034"/>
                    <a:gd name="connsiteX40" fmla="*/ 378606 w 729792"/>
                    <a:gd name="connsiteY40" fmla="*/ 18410 h 199034"/>
                    <a:gd name="connsiteX41" fmla="*/ 375620 w 729792"/>
                    <a:gd name="connsiteY41" fmla="*/ 18462 h 199034"/>
                    <a:gd name="connsiteX42" fmla="*/ 371949 w 729792"/>
                    <a:gd name="connsiteY42" fmla="*/ 18462 h 199034"/>
                    <a:gd name="connsiteX43" fmla="*/ 369303 w 729792"/>
                    <a:gd name="connsiteY43" fmla="*/ 18462 h 199034"/>
                    <a:gd name="connsiteX44" fmla="*/ 366022 w 729792"/>
                    <a:gd name="connsiteY44" fmla="*/ 18558 h 199034"/>
                    <a:gd name="connsiteX45" fmla="*/ 362934 w 729792"/>
                    <a:gd name="connsiteY45" fmla="*/ 18602 h 199034"/>
                    <a:gd name="connsiteX46" fmla="*/ 359211 w 729792"/>
                    <a:gd name="connsiteY46" fmla="*/ 18653 h 199034"/>
                    <a:gd name="connsiteX47" fmla="*/ 356277 w 729792"/>
                    <a:gd name="connsiteY47" fmla="*/ 18705 h 199034"/>
                    <a:gd name="connsiteX48" fmla="*/ 353144 w 729792"/>
                    <a:gd name="connsiteY48" fmla="*/ 18705 h 199034"/>
                    <a:gd name="connsiteX49" fmla="*/ 349768 w 729792"/>
                    <a:gd name="connsiteY49" fmla="*/ 18801 h 199034"/>
                    <a:gd name="connsiteX50" fmla="*/ 347166 w 729792"/>
                    <a:gd name="connsiteY50" fmla="*/ 18845 h 199034"/>
                    <a:gd name="connsiteX51" fmla="*/ 343391 w 729792"/>
                    <a:gd name="connsiteY51" fmla="*/ 18897 h 199034"/>
                    <a:gd name="connsiteX52" fmla="*/ 340701 w 729792"/>
                    <a:gd name="connsiteY52" fmla="*/ 18992 h 199034"/>
                    <a:gd name="connsiteX53" fmla="*/ 337568 w 729792"/>
                    <a:gd name="connsiteY53" fmla="*/ 18992 h 199034"/>
                    <a:gd name="connsiteX54" fmla="*/ 335364 w 729792"/>
                    <a:gd name="connsiteY54" fmla="*/ 19096 h 199034"/>
                    <a:gd name="connsiteX55" fmla="*/ 332909 w 729792"/>
                    <a:gd name="connsiteY55" fmla="*/ 19096 h 199034"/>
                    <a:gd name="connsiteX56" fmla="*/ 330609 w 729792"/>
                    <a:gd name="connsiteY56" fmla="*/ 19391 h 199034"/>
                    <a:gd name="connsiteX57" fmla="*/ 327476 w 729792"/>
                    <a:gd name="connsiteY57" fmla="*/ 19538 h 199034"/>
                    <a:gd name="connsiteX58" fmla="*/ 323267 w 729792"/>
                    <a:gd name="connsiteY58" fmla="*/ 19833 h 199034"/>
                    <a:gd name="connsiteX59" fmla="*/ 318372 w 729792"/>
                    <a:gd name="connsiteY59" fmla="*/ 20128 h 199034"/>
                    <a:gd name="connsiteX60" fmla="*/ 316116 w 729792"/>
                    <a:gd name="connsiteY60" fmla="*/ 20224 h 199034"/>
                    <a:gd name="connsiteX61" fmla="*/ 312055 w 729792"/>
                    <a:gd name="connsiteY61" fmla="*/ 20467 h 199034"/>
                    <a:gd name="connsiteX62" fmla="*/ 309261 w 729792"/>
                    <a:gd name="connsiteY62" fmla="*/ 20563 h 199034"/>
                    <a:gd name="connsiteX63" fmla="*/ 305000 w 729792"/>
                    <a:gd name="connsiteY63" fmla="*/ 20813 h 199034"/>
                    <a:gd name="connsiteX64" fmla="*/ 300842 w 729792"/>
                    <a:gd name="connsiteY64" fmla="*/ 21012 h 199034"/>
                    <a:gd name="connsiteX65" fmla="*/ 295063 w 729792"/>
                    <a:gd name="connsiteY65" fmla="*/ 21300 h 199034"/>
                    <a:gd name="connsiteX66" fmla="*/ 285752 w 729792"/>
                    <a:gd name="connsiteY66" fmla="*/ 21742 h 199034"/>
                    <a:gd name="connsiteX67" fmla="*/ 280320 w 729792"/>
                    <a:gd name="connsiteY67" fmla="*/ 21934 h 199034"/>
                    <a:gd name="connsiteX68" fmla="*/ 274784 w 729792"/>
                    <a:gd name="connsiteY68" fmla="*/ 22089 h 199034"/>
                    <a:gd name="connsiteX69" fmla="*/ 268908 w 729792"/>
                    <a:gd name="connsiteY69" fmla="*/ 22332 h 199034"/>
                    <a:gd name="connsiteX70" fmla="*/ 263564 w 729792"/>
                    <a:gd name="connsiteY70" fmla="*/ 22575 h 199034"/>
                    <a:gd name="connsiteX71" fmla="*/ 258131 w 729792"/>
                    <a:gd name="connsiteY71" fmla="*/ 22767 h 199034"/>
                    <a:gd name="connsiteX72" fmla="*/ 248681 w 729792"/>
                    <a:gd name="connsiteY72" fmla="*/ 23069 h 199034"/>
                    <a:gd name="connsiteX73" fmla="*/ 243535 w 729792"/>
                    <a:gd name="connsiteY73" fmla="*/ 23165 h 199034"/>
                    <a:gd name="connsiteX74" fmla="*/ 238788 w 729792"/>
                    <a:gd name="connsiteY74" fmla="*/ 23408 h 199034"/>
                    <a:gd name="connsiteX75" fmla="*/ 233642 w 729792"/>
                    <a:gd name="connsiteY75" fmla="*/ 23460 h 199034"/>
                    <a:gd name="connsiteX76" fmla="*/ 229676 w 729792"/>
                    <a:gd name="connsiteY76" fmla="*/ 23659 h 199034"/>
                    <a:gd name="connsiteX77" fmla="*/ 224877 w 729792"/>
                    <a:gd name="connsiteY77" fmla="*/ 23710 h 199034"/>
                    <a:gd name="connsiteX78" fmla="*/ 221302 w 729792"/>
                    <a:gd name="connsiteY78" fmla="*/ 23858 h 199034"/>
                    <a:gd name="connsiteX79" fmla="*/ 217388 w 729792"/>
                    <a:gd name="connsiteY79" fmla="*/ 24005 h 199034"/>
                    <a:gd name="connsiteX80" fmla="*/ 213031 w 729792"/>
                    <a:gd name="connsiteY80" fmla="*/ 24005 h 199034"/>
                    <a:gd name="connsiteX81" fmla="*/ 209456 w 729792"/>
                    <a:gd name="connsiteY81" fmla="*/ 24153 h 199034"/>
                    <a:gd name="connsiteX82" fmla="*/ 205733 w 729792"/>
                    <a:gd name="connsiteY82" fmla="*/ 24248 h 199034"/>
                    <a:gd name="connsiteX83" fmla="*/ 202114 w 729792"/>
                    <a:gd name="connsiteY83" fmla="*/ 24352 h 199034"/>
                    <a:gd name="connsiteX84" fmla="*/ 197654 w 729792"/>
                    <a:gd name="connsiteY84" fmla="*/ 24447 h 199034"/>
                    <a:gd name="connsiteX85" fmla="*/ 194669 w 729792"/>
                    <a:gd name="connsiteY85" fmla="*/ 24499 h 199034"/>
                    <a:gd name="connsiteX86" fmla="*/ 191049 w 729792"/>
                    <a:gd name="connsiteY86" fmla="*/ 24543 h 199034"/>
                    <a:gd name="connsiteX87" fmla="*/ 188403 w 729792"/>
                    <a:gd name="connsiteY87" fmla="*/ 24595 h 199034"/>
                    <a:gd name="connsiteX88" fmla="*/ 185469 w 729792"/>
                    <a:gd name="connsiteY88" fmla="*/ 24691 h 199034"/>
                    <a:gd name="connsiteX89" fmla="*/ 181938 w 729792"/>
                    <a:gd name="connsiteY89" fmla="*/ 24787 h 199034"/>
                    <a:gd name="connsiteX90" fmla="*/ 179004 w 729792"/>
                    <a:gd name="connsiteY90" fmla="*/ 24787 h 199034"/>
                    <a:gd name="connsiteX91" fmla="*/ 175628 w 729792"/>
                    <a:gd name="connsiteY91" fmla="*/ 24831 h 199034"/>
                    <a:gd name="connsiteX92" fmla="*/ 175384 w 729792"/>
                    <a:gd name="connsiteY92" fmla="*/ 24831 h 199034"/>
                    <a:gd name="connsiteX93" fmla="*/ 126120 w 729792"/>
                    <a:gd name="connsiteY93" fmla="*/ 24787 h 199034"/>
                    <a:gd name="connsiteX94" fmla="*/ 73132 w 729792"/>
                    <a:gd name="connsiteY94" fmla="*/ 38837 h 199034"/>
                    <a:gd name="connsiteX95" fmla="*/ 4229 w 729792"/>
                    <a:gd name="connsiteY95" fmla="*/ 72724 h 199034"/>
                    <a:gd name="connsiteX96" fmla="*/ 102169 w 729792"/>
                    <a:gd name="connsiteY96" fmla="*/ 32372 h 199034"/>
                    <a:gd name="connsiteX97" fmla="*/ 173129 w 729792"/>
                    <a:gd name="connsiteY97" fmla="*/ 28406 h 199034"/>
                    <a:gd name="connsiteX98" fmla="*/ 304808 w 729792"/>
                    <a:gd name="connsiteY98" fmla="*/ 24735 h 199034"/>
                    <a:gd name="connsiteX99" fmla="*/ 303437 w 729792"/>
                    <a:gd name="connsiteY99" fmla="*/ 29586 h 199034"/>
                    <a:gd name="connsiteX100" fmla="*/ 215973 w 729792"/>
                    <a:gd name="connsiteY100" fmla="*/ 73321 h 199034"/>
                    <a:gd name="connsiteX101" fmla="*/ 164260 w 729792"/>
                    <a:gd name="connsiteY101" fmla="*/ 103729 h 199034"/>
                    <a:gd name="connsiteX102" fmla="*/ 154906 w 729792"/>
                    <a:gd name="connsiteY102" fmla="*/ 109708 h 199034"/>
                    <a:gd name="connsiteX103" fmla="*/ 89040 w 729792"/>
                    <a:gd name="connsiteY103" fmla="*/ 123662 h 199034"/>
                    <a:gd name="connsiteX104" fmla="*/ 51334 w 729792"/>
                    <a:gd name="connsiteY104" fmla="*/ 139143 h 199034"/>
                    <a:gd name="connsiteX105" fmla="*/ 88060 w 729792"/>
                    <a:gd name="connsiteY105" fmla="*/ 125284 h 199034"/>
                    <a:gd name="connsiteX106" fmla="*/ 155245 w 729792"/>
                    <a:gd name="connsiteY106" fmla="*/ 113681 h 199034"/>
                    <a:gd name="connsiteX107" fmla="*/ 159211 w 729792"/>
                    <a:gd name="connsiteY107" fmla="*/ 114662 h 199034"/>
                    <a:gd name="connsiteX108" fmla="*/ 162101 w 729792"/>
                    <a:gd name="connsiteY108" fmla="*/ 116622 h 199034"/>
                    <a:gd name="connsiteX109" fmla="*/ 241486 w 729792"/>
                    <a:gd name="connsiteY109" fmla="*/ 103501 h 199034"/>
                    <a:gd name="connsiteX110" fmla="*/ 284580 w 729792"/>
                    <a:gd name="connsiteY110" fmla="*/ 96741 h 199034"/>
                    <a:gd name="connsiteX111" fmla="*/ 286637 w 729792"/>
                    <a:gd name="connsiteY111" fmla="*/ 104135 h 199034"/>
                    <a:gd name="connsiteX112" fmla="*/ 220278 w 729792"/>
                    <a:gd name="connsiteY112" fmla="*/ 179502 h 199034"/>
                    <a:gd name="connsiteX113" fmla="*/ 207842 w 729792"/>
                    <a:gd name="connsiteY113" fmla="*/ 198108 h 199034"/>
                    <a:gd name="connsiteX114" fmla="*/ 221892 w 729792"/>
                    <a:gd name="connsiteY114" fmla="*/ 180623 h 199034"/>
                    <a:gd name="connsiteX115" fmla="*/ 289770 w 729792"/>
                    <a:gd name="connsiteY115" fmla="*/ 106678 h 199034"/>
                    <a:gd name="connsiteX116" fmla="*/ 365477 w 729792"/>
                    <a:gd name="connsiteY116" fmla="*/ 86060 h 199034"/>
                    <a:gd name="connsiteX117" fmla="*/ 436090 w 729792"/>
                    <a:gd name="connsiteY117" fmla="*/ 84394 h 199034"/>
                    <a:gd name="connsiteX118" fmla="*/ 440741 w 729792"/>
                    <a:gd name="connsiteY118" fmla="*/ 86060 h 199034"/>
                    <a:gd name="connsiteX119" fmla="*/ 435205 w 729792"/>
                    <a:gd name="connsiteY119" fmla="*/ 102027 h 199034"/>
                    <a:gd name="connsiteX120" fmla="*/ 433244 w 729792"/>
                    <a:gd name="connsiteY120" fmla="*/ 110452 h 199034"/>
                    <a:gd name="connsiteX121" fmla="*/ 435891 w 729792"/>
                    <a:gd name="connsiteY121" fmla="*/ 110209 h 199034"/>
                    <a:gd name="connsiteX122" fmla="*/ 437262 w 729792"/>
                    <a:gd name="connsiteY122" fmla="*/ 109428 h 199034"/>
                    <a:gd name="connsiteX123" fmla="*/ 439665 w 729792"/>
                    <a:gd name="connsiteY123" fmla="*/ 107563 h 199034"/>
                    <a:gd name="connsiteX124" fmla="*/ 439414 w 729792"/>
                    <a:gd name="connsiteY124" fmla="*/ 106147 h 199034"/>
                    <a:gd name="connsiteX125" fmla="*/ 444796 w 729792"/>
                    <a:gd name="connsiteY125" fmla="*/ 89937 h 199034"/>
                    <a:gd name="connsiteX126" fmla="*/ 457925 w 729792"/>
                    <a:gd name="connsiteY126" fmla="*/ 79506 h 199034"/>
                    <a:gd name="connsiteX127" fmla="*/ 482848 w 729792"/>
                    <a:gd name="connsiteY127" fmla="*/ 72459 h 199034"/>
                    <a:gd name="connsiteX128" fmla="*/ 573195 w 729792"/>
                    <a:gd name="connsiteY128" fmla="*/ 40378 h 199034"/>
                    <a:gd name="connsiteX129" fmla="*/ 649248 w 729792"/>
                    <a:gd name="connsiteY129" fmla="*/ 34112 h 199034"/>
                    <a:gd name="connsiteX130" fmla="*/ 655463 w 729792"/>
                    <a:gd name="connsiteY130" fmla="*/ 38468 h 199034"/>
                    <a:gd name="connsiteX131" fmla="*/ 654777 w 729792"/>
                    <a:gd name="connsiteY131" fmla="*/ 38417 h 199034"/>
                    <a:gd name="connsiteX132" fmla="*/ 584997 w 729792"/>
                    <a:gd name="connsiteY132" fmla="*/ 52275 h 199034"/>
                    <a:gd name="connsiteX133" fmla="*/ 451113 w 729792"/>
                    <a:gd name="connsiteY133" fmla="*/ 105012 h 199034"/>
                    <a:gd name="connsiteX134" fmla="*/ 358216 w 729792"/>
                    <a:gd name="connsiteY134" fmla="*/ 165688 h 199034"/>
                    <a:gd name="connsiteX135" fmla="*/ 351802 w 729792"/>
                    <a:gd name="connsiteY135" fmla="*/ 179495 h 199034"/>
                    <a:gd name="connsiteX136" fmla="*/ 358466 w 729792"/>
                    <a:gd name="connsiteY136" fmla="*/ 168379 h 199034"/>
                    <a:gd name="connsiteX137" fmla="*/ 484123 w 729792"/>
                    <a:gd name="connsiteY137" fmla="*/ 95458 h 199034"/>
                    <a:gd name="connsiteX138" fmla="*/ 599254 w 729792"/>
                    <a:gd name="connsiteY138" fmla="*/ 52364 h 199034"/>
                    <a:gd name="connsiteX139" fmla="*/ 638825 w 729792"/>
                    <a:gd name="connsiteY139" fmla="*/ 43157 h 199034"/>
                    <a:gd name="connsiteX140" fmla="*/ 644700 w 729792"/>
                    <a:gd name="connsiteY140" fmla="*/ 46540 h 199034"/>
                    <a:gd name="connsiteX141" fmla="*/ 648378 w 729792"/>
                    <a:gd name="connsiteY141" fmla="*/ 50993 h 199034"/>
                    <a:gd name="connsiteX142" fmla="*/ 653959 w 729792"/>
                    <a:gd name="connsiteY142" fmla="*/ 48988 h 199034"/>
                    <a:gd name="connsiteX143" fmla="*/ 655816 w 729792"/>
                    <a:gd name="connsiteY143" fmla="*/ 47226 h 199034"/>
                    <a:gd name="connsiteX144" fmla="*/ 662871 w 729792"/>
                    <a:gd name="connsiteY144" fmla="*/ 45759 h 199034"/>
                    <a:gd name="connsiteX145" fmla="*/ 668599 w 729792"/>
                    <a:gd name="connsiteY145" fmla="*/ 47182 h 199034"/>
                    <a:gd name="connsiteX146" fmla="*/ 687109 w 729792"/>
                    <a:gd name="connsiteY146" fmla="*/ 70343 h 199034"/>
                    <a:gd name="connsiteX147" fmla="*/ 693714 w 729792"/>
                    <a:gd name="connsiteY147" fmla="*/ 79359 h 199034"/>
                    <a:gd name="connsiteX148" fmla="*/ 696847 w 729792"/>
                    <a:gd name="connsiteY148" fmla="*/ 74213 h 199034"/>
                    <a:gd name="connsiteX149" fmla="*/ 698852 w 729792"/>
                    <a:gd name="connsiteY149" fmla="*/ 70247 h 199034"/>
                    <a:gd name="connsiteX150" fmla="*/ 700127 w 729792"/>
                    <a:gd name="connsiteY150" fmla="*/ 67210 h 199034"/>
                    <a:gd name="connsiteX151" fmla="*/ 704042 w 729792"/>
                    <a:gd name="connsiteY151" fmla="*/ 66672 h 199034"/>
                    <a:gd name="connsiteX152" fmla="*/ 708789 w 729792"/>
                    <a:gd name="connsiteY152" fmla="*/ 65935 h 199034"/>
                    <a:gd name="connsiteX153" fmla="*/ 706688 w 729792"/>
                    <a:gd name="connsiteY153" fmla="*/ 62161 h 199034"/>
                    <a:gd name="connsiteX154" fmla="*/ 707425 w 729792"/>
                    <a:gd name="connsiteY154" fmla="*/ 58880 h 199034"/>
                    <a:gd name="connsiteX155" fmla="*/ 710219 w 729792"/>
                    <a:gd name="connsiteY155" fmla="*/ 56824 h 199034"/>
                    <a:gd name="connsiteX156" fmla="*/ 712128 w 729792"/>
                    <a:gd name="connsiteY156" fmla="*/ 55504 h 199034"/>
                    <a:gd name="connsiteX157" fmla="*/ 714428 w 729792"/>
                    <a:gd name="connsiteY157" fmla="*/ 51000 h 199034"/>
                    <a:gd name="connsiteX158" fmla="*/ 709526 w 729792"/>
                    <a:gd name="connsiteY158" fmla="*/ 48848 h 199034"/>
                    <a:gd name="connsiteX159" fmla="*/ 702324 w 729792"/>
                    <a:gd name="connsiteY159" fmla="*/ 50705 h 199034"/>
                    <a:gd name="connsiteX160" fmla="*/ 692630 w 729792"/>
                    <a:gd name="connsiteY160" fmla="*/ 43754 h 199034"/>
                    <a:gd name="connsiteX161" fmla="*/ 696891 w 729792"/>
                    <a:gd name="connsiteY161" fmla="*/ 35866 h 199034"/>
                    <a:gd name="connsiteX162" fmla="*/ 697186 w 729792"/>
                    <a:gd name="connsiteY162" fmla="*/ 37628 h 199034"/>
                    <a:gd name="connsiteX163" fmla="*/ 699928 w 729792"/>
                    <a:gd name="connsiteY163" fmla="*/ 44484 h 199034"/>
                    <a:gd name="connsiteX164" fmla="*/ 704484 w 729792"/>
                    <a:gd name="connsiteY164" fmla="*/ 43061 h 199034"/>
                    <a:gd name="connsiteX165" fmla="*/ 707521 w 729792"/>
                    <a:gd name="connsiteY165" fmla="*/ 43990 h 199034"/>
                    <a:gd name="connsiteX166" fmla="*/ 708008 w 729792"/>
                    <a:gd name="connsiteY166" fmla="*/ 46098 h 199034"/>
                    <a:gd name="connsiteX167" fmla="*/ 715748 w 729792"/>
                    <a:gd name="connsiteY167" fmla="*/ 39876 h 199034"/>
                    <a:gd name="connsiteX168" fmla="*/ 712320 w 729792"/>
                    <a:gd name="connsiteY168" fmla="*/ 38844 h 199034"/>
                    <a:gd name="connsiteX169" fmla="*/ 710359 w 729792"/>
                    <a:gd name="connsiteY169" fmla="*/ 37768 h 199034"/>
                    <a:gd name="connsiteX170" fmla="*/ 712563 w 729792"/>
                    <a:gd name="connsiteY170" fmla="*/ 35616 h 199034"/>
                    <a:gd name="connsiteX171" fmla="*/ 712954 w 729792"/>
                    <a:gd name="connsiteY171" fmla="*/ 32431 h 199034"/>
                    <a:gd name="connsiteX172" fmla="*/ 714273 w 729792"/>
                    <a:gd name="connsiteY172" fmla="*/ 29932 h 199034"/>
                    <a:gd name="connsiteX173" fmla="*/ 717259 w 729792"/>
                    <a:gd name="connsiteY173" fmla="*/ 28804 h 199034"/>
                    <a:gd name="connsiteX174" fmla="*/ 720643 w 729792"/>
                    <a:gd name="connsiteY174" fmla="*/ 28708 h 199034"/>
                    <a:gd name="connsiteX175" fmla="*/ 728965 w 729792"/>
                    <a:gd name="connsiteY175" fmla="*/ 29394 h 199034"/>
                    <a:gd name="connsiteX176" fmla="*/ 723002 w 729792"/>
                    <a:gd name="connsiteY176" fmla="*/ 16951 h 199034"/>
                    <a:gd name="connsiteX177" fmla="*/ 445489 w 729792"/>
                    <a:gd name="connsiteY177" fmla="*/ 82713 h 199034"/>
                    <a:gd name="connsiteX178" fmla="*/ 444162 w 729792"/>
                    <a:gd name="connsiteY178" fmla="*/ 85013 h 199034"/>
                    <a:gd name="connsiteX179" fmla="*/ 443388 w 729792"/>
                    <a:gd name="connsiteY179" fmla="*/ 84379 h 199034"/>
                    <a:gd name="connsiteX180" fmla="*/ 441965 w 729792"/>
                    <a:gd name="connsiteY180" fmla="*/ 82418 h 199034"/>
                    <a:gd name="connsiteX181" fmla="*/ 444265 w 729792"/>
                    <a:gd name="connsiteY181" fmla="*/ 81489 h 199034"/>
                    <a:gd name="connsiteX182" fmla="*/ 445489 w 729792"/>
                    <a:gd name="connsiteY182" fmla="*/ 82713 h 199034"/>
                    <a:gd name="connsiteX183" fmla="*/ 693471 w 729792"/>
                    <a:gd name="connsiteY183" fmla="*/ 59603 h 199034"/>
                    <a:gd name="connsiteX184" fmla="*/ 688429 w 729792"/>
                    <a:gd name="connsiteY184" fmla="*/ 58969 h 199034"/>
                    <a:gd name="connsiteX185" fmla="*/ 684123 w 729792"/>
                    <a:gd name="connsiteY185" fmla="*/ 52696 h 199034"/>
                    <a:gd name="connsiteX186" fmla="*/ 680054 w 729792"/>
                    <a:gd name="connsiteY186" fmla="*/ 44764 h 199034"/>
                    <a:gd name="connsiteX187" fmla="*/ 675897 w 729792"/>
                    <a:gd name="connsiteY187" fmla="*/ 42560 h 199034"/>
                    <a:gd name="connsiteX188" fmla="*/ 673494 w 729792"/>
                    <a:gd name="connsiteY188" fmla="*/ 41292 h 199034"/>
                    <a:gd name="connsiteX189" fmla="*/ 666100 w 729792"/>
                    <a:gd name="connsiteY189" fmla="*/ 38549 h 199034"/>
                    <a:gd name="connsiteX190" fmla="*/ 661153 w 729792"/>
                    <a:gd name="connsiteY190" fmla="*/ 37716 h 199034"/>
                    <a:gd name="connsiteX191" fmla="*/ 662967 w 729792"/>
                    <a:gd name="connsiteY191" fmla="*/ 35660 h 199034"/>
                    <a:gd name="connsiteX192" fmla="*/ 669432 w 729792"/>
                    <a:gd name="connsiteY192" fmla="*/ 32718 h 199034"/>
                    <a:gd name="connsiteX193" fmla="*/ 667132 w 729792"/>
                    <a:gd name="connsiteY193" fmla="*/ 28856 h 199034"/>
                    <a:gd name="connsiteX194" fmla="*/ 658116 w 729792"/>
                    <a:gd name="connsiteY194" fmla="*/ 28907 h 199034"/>
                    <a:gd name="connsiteX195" fmla="*/ 619238 w 729792"/>
                    <a:gd name="connsiteY195" fmla="*/ 28568 h 199034"/>
                    <a:gd name="connsiteX196" fmla="*/ 555429 w 729792"/>
                    <a:gd name="connsiteY196" fmla="*/ 41594 h 199034"/>
                    <a:gd name="connsiteX197" fmla="*/ 456996 w 729792"/>
                    <a:gd name="connsiteY197" fmla="*/ 74648 h 199034"/>
                    <a:gd name="connsiteX198" fmla="*/ 425843 w 729792"/>
                    <a:gd name="connsiteY198" fmla="*/ 79351 h 199034"/>
                    <a:gd name="connsiteX199" fmla="*/ 379468 w 729792"/>
                    <a:gd name="connsiteY199" fmla="*/ 80914 h 199034"/>
                    <a:gd name="connsiteX200" fmla="*/ 305324 w 729792"/>
                    <a:gd name="connsiteY200" fmla="*/ 92326 h 199034"/>
                    <a:gd name="connsiteX201" fmla="*/ 289357 w 729792"/>
                    <a:gd name="connsiteY201" fmla="*/ 93350 h 199034"/>
                    <a:gd name="connsiteX202" fmla="*/ 285096 w 729792"/>
                    <a:gd name="connsiteY202" fmla="*/ 92517 h 199034"/>
                    <a:gd name="connsiteX203" fmla="*/ 222371 w 729792"/>
                    <a:gd name="connsiteY203" fmla="*/ 104909 h 199034"/>
                    <a:gd name="connsiteX204" fmla="*/ 165469 w 729792"/>
                    <a:gd name="connsiteY204" fmla="*/ 112251 h 199034"/>
                    <a:gd name="connsiteX205" fmla="*/ 173939 w 729792"/>
                    <a:gd name="connsiteY205" fmla="*/ 101960 h 199034"/>
                    <a:gd name="connsiteX206" fmla="*/ 263166 w 729792"/>
                    <a:gd name="connsiteY206" fmla="*/ 55784 h 199034"/>
                    <a:gd name="connsiteX207" fmla="*/ 316396 w 729792"/>
                    <a:gd name="connsiteY207" fmla="*/ 27920 h 199034"/>
                    <a:gd name="connsiteX208" fmla="*/ 327461 w 729792"/>
                    <a:gd name="connsiteY208" fmla="*/ 24639 h 199034"/>
                    <a:gd name="connsiteX209" fmla="*/ 428681 w 729792"/>
                    <a:gd name="connsiteY209" fmla="*/ 24787 h 199034"/>
                    <a:gd name="connsiteX210" fmla="*/ 541998 w 729792"/>
                    <a:gd name="connsiteY210" fmla="*/ 21020 h 199034"/>
                    <a:gd name="connsiteX211" fmla="*/ 661832 w 729792"/>
                    <a:gd name="connsiteY211" fmla="*/ 19693 h 199034"/>
                    <a:gd name="connsiteX212" fmla="*/ 667021 w 729792"/>
                    <a:gd name="connsiteY212" fmla="*/ 20916 h 199034"/>
                    <a:gd name="connsiteX213" fmla="*/ 675396 w 729792"/>
                    <a:gd name="connsiteY213" fmla="*/ 24492 h 199034"/>
                    <a:gd name="connsiteX214" fmla="*/ 680733 w 729792"/>
                    <a:gd name="connsiteY214" fmla="*/ 26209 h 199034"/>
                    <a:gd name="connsiteX215" fmla="*/ 679118 w 729792"/>
                    <a:gd name="connsiteY215" fmla="*/ 28458 h 199034"/>
                    <a:gd name="connsiteX216" fmla="*/ 673339 w 729792"/>
                    <a:gd name="connsiteY216" fmla="*/ 36832 h 199034"/>
                    <a:gd name="connsiteX217" fmla="*/ 677496 w 729792"/>
                    <a:gd name="connsiteY217" fmla="*/ 38542 h 199034"/>
                    <a:gd name="connsiteX218" fmla="*/ 691945 w 729792"/>
                    <a:gd name="connsiteY218" fmla="*/ 53285 h 199034"/>
                    <a:gd name="connsiteX219" fmla="*/ 693471 w 729792"/>
                    <a:gd name="connsiteY219" fmla="*/ 59603 h 199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729792" h="199034">
                      <a:moveTo>
                        <a:pt x="723002" y="16951"/>
                      </a:moveTo>
                      <a:cubicBezTo>
                        <a:pt x="719478" y="13279"/>
                        <a:pt x="716736" y="17150"/>
                        <a:pt x="716736" y="17150"/>
                      </a:cubicBezTo>
                      <a:cubicBezTo>
                        <a:pt x="715807" y="19302"/>
                        <a:pt x="713603" y="18027"/>
                        <a:pt x="713603" y="18027"/>
                      </a:cubicBezTo>
                      <a:cubicBezTo>
                        <a:pt x="710912" y="15624"/>
                        <a:pt x="708656" y="17835"/>
                        <a:pt x="708656" y="17835"/>
                      </a:cubicBezTo>
                      <a:cubicBezTo>
                        <a:pt x="706452" y="20231"/>
                        <a:pt x="709342" y="22774"/>
                        <a:pt x="709342" y="22774"/>
                      </a:cubicBezTo>
                      <a:cubicBezTo>
                        <a:pt x="712327" y="24934"/>
                        <a:pt x="708413" y="26548"/>
                        <a:pt x="708413" y="26548"/>
                      </a:cubicBezTo>
                      <a:cubicBezTo>
                        <a:pt x="703511" y="27087"/>
                        <a:pt x="702685" y="23172"/>
                        <a:pt x="702685" y="23172"/>
                      </a:cubicBezTo>
                      <a:cubicBezTo>
                        <a:pt x="702147" y="19892"/>
                        <a:pt x="707587" y="13619"/>
                        <a:pt x="707587" y="13619"/>
                      </a:cubicBezTo>
                      <a:cubicBezTo>
                        <a:pt x="710079" y="9557"/>
                        <a:pt x="704454" y="5738"/>
                        <a:pt x="704454" y="5738"/>
                      </a:cubicBezTo>
                      <a:cubicBezTo>
                        <a:pt x="692852" y="350"/>
                        <a:pt x="680165" y="11127"/>
                        <a:pt x="680165" y="11127"/>
                      </a:cubicBezTo>
                      <a:cubicBezTo>
                        <a:pt x="676391" y="14555"/>
                        <a:pt x="674776" y="10242"/>
                        <a:pt x="674776" y="10242"/>
                      </a:cubicBezTo>
                      <a:cubicBezTo>
                        <a:pt x="672720" y="7891"/>
                        <a:pt x="666358" y="8525"/>
                        <a:pt x="666358" y="8525"/>
                      </a:cubicBezTo>
                      <a:lnTo>
                        <a:pt x="646130" y="10051"/>
                      </a:lnTo>
                      <a:cubicBezTo>
                        <a:pt x="625563" y="11127"/>
                        <a:pt x="510728" y="15388"/>
                        <a:pt x="455978" y="17341"/>
                      </a:cubicBezTo>
                      <a:cubicBezTo>
                        <a:pt x="455197" y="15874"/>
                        <a:pt x="454512" y="16516"/>
                        <a:pt x="454121" y="17393"/>
                      </a:cubicBezTo>
                      <a:cubicBezTo>
                        <a:pt x="452897" y="17437"/>
                        <a:pt x="451821" y="17489"/>
                        <a:pt x="450737" y="17489"/>
                      </a:cubicBezTo>
                      <a:cubicBezTo>
                        <a:pt x="449860" y="15778"/>
                        <a:pt x="449027" y="16604"/>
                        <a:pt x="448489" y="17584"/>
                      </a:cubicBezTo>
                      <a:cubicBezTo>
                        <a:pt x="447309" y="17629"/>
                        <a:pt x="446137" y="17680"/>
                        <a:pt x="445010" y="17776"/>
                      </a:cubicBezTo>
                      <a:cubicBezTo>
                        <a:pt x="444567" y="16162"/>
                        <a:pt x="443734" y="14496"/>
                        <a:pt x="442805" y="17828"/>
                      </a:cubicBezTo>
                      <a:cubicBezTo>
                        <a:pt x="441825" y="17828"/>
                        <a:pt x="440896" y="17828"/>
                        <a:pt x="440019" y="17924"/>
                      </a:cubicBezTo>
                      <a:cubicBezTo>
                        <a:pt x="439429" y="16206"/>
                        <a:pt x="438205" y="13958"/>
                        <a:pt x="437173" y="18019"/>
                      </a:cubicBezTo>
                      <a:cubicBezTo>
                        <a:pt x="436053" y="18071"/>
                        <a:pt x="435072" y="18123"/>
                        <a:pt x="434188" y="18123"/>
                      </a:cubicBezTo>
                      <a:cubicBezTo>
                        <a:pt x="433650" y="16508"/>
                        <a:pt x="432662" y="14496"/>
                        <a:pt x="431836" y="18167"/>
                      </a:cubicBezTo>
                      <a:cubicBezTo>
                        <a:pt x="430908" y="18218"/>
                        <a:pt x="430126" y="18263"/>
                        <a:pt x="429433" y="18263"/>
                      </a:cubicBezTo>
                      <a:cubicBezTo>
                        <a:pt x="428947" y="16405"/>
                        <a:pt x="427870" y="13906"/>
                        <a:pt x="426890" y="18307"/>
                      </a:cubicBezTo>
                      <a:cubicBezTo>
                        <a:pt x="425961" y="18307"/>
                        <a:pt x="424981" y="18307"/>
                        <a:pt x="424000" y="18307"/>
                      </a:cubicBezTo>
                      <a:cubicBezTo>
                        <a:pt x="423366" y="16693"/>
                        <a:pt x="422231" y="14732"/>
                        <a:pt x="421649" y="18263"/>
                      </a:cubicBezTo>
                      <a:cubicBezTo>
                        <a:pt x="420617" y="18263"/>
                        <a:pt x="419636" y="18263"/>
                        <a:pt x="418560" y="18263"/>
                      </a:cubicBezTo>
                      <a:cubicBezTo>
                        <a:pt x="417970" y="16405"/>
                        <a:pt x="416894" y="14002"/>
                        <a:pt x="416407" y="18263"/>
                      </a:cubicBezTo>
                      <a:cubicBezTo>
                        <a:pt x="415280" y="18218"/>
                        <a:pt x="414299" y="18263"/>
                        <a:pt x="413275" y="18263"/>
                      </a:cubicBezTo>
                      <a:cubicBezTo>
                        <a:pt x="412641" y="16302"/>
                        <a:pt x="411513" y="13810"/>
                        <a:pt x="410879" y="18263"/>
                      </a:cubicBezTo>
                      <a:cubicBezTo>
                        <a:pt x="409604" y="18218"/>
                        <a:pt x="408232" y="18218"/>
                        <a:pt x="406913" y="18218"/>
                      </a:cubicBezTo>
                      <a:cubicBezTo>
                        <a:pt x="405932" y="16162"/>
                        <a:pt x="404414" y="13464"/>
                        <a:pt x="404318" y="18167"/>
                      </a:cubicBezTo>
                      <a:cubicBezTo>
                        <a:pt x="403389" y="18167"/>
                        <a:pt x="402409" y="18218"/>
                        <a:pt x="401428" y="18263"/>
                      </a:cubicBezTo>
                      <a:cubicBezTo>
                        <a:pt x="399814" y="14592"/>
                        <a:pt x="399423" y="16552"/>
                        <a:pt x="399320" y="18218"/>
                      </a:cubicBezTo>
                      <a:cubicBezTo>
                        <a:pt x="398295" y="18263"/>
                        <a:pt x="397219" y="18218"/>
                        <a:pt x="396239" y="18218"/>
                      </a:cubicBezTo>
                      <a:cubicBezTo>
                        <a:pt x="395354" y="15867"/>
                        <a:pt x="394130" y="13759"/>
                        <a:pt x="393688" y="18263"/>
                      </a:cubicBezTo>
                      <a:cubicBezTo>
                        <a:pt x="392612" y="18263"/>
                        <a:pt x="391580" y="18263"/>
                        <a:pt x="390504" y="18263"/>
                      </a:cubicBezTo>
                      <a:cubicBezTo>
                        <a:pt x="389523" y="15815"/>
                        <a:pt x="387813" y="12631"/>
                        <a:pt x="387127" y="18263"/>
                      </a:cubicBezTo>
                      <a:cubicBezTo>
                        <a:pt x="385609" y="18263"/>
                        <a:pt x="384046" y="18307"/>
                        <a:pt x="382520" y="18307"/>
                      </a:cubicBezTo>
                      <a:cubicBezTo>
                        <a:pt x="381341" y="15668"/>
                        <a:pt x="379291" y="12380"/>
                        <a:pt x="378606" y="18410"/>
                      </a:cubicBezTo>
                      <a:cubicBezTo>
                        <a:pt x="377625" y="18307"/>
                        <a:pt x="376645" y="18410"/>
                        <a:pt x="375620" y="18462"/>
                      </a:cubicBezTo>
                      <a:cubicBezTo>
                        <a:pt x="374691" y="16206"/>
                        <a:pt x="372878" y="13176"/>
                        <a:pt x="371949" y="18462"/>
                      </a:cubicBezTo>
                      <a:cubicBezTo>
                        <a:pt x="371116" y="18462"/>
                        <a:pt x="370180" y="18462"/>
                        <a:pt x="369303" y="18462"/>
                      </a:cubicBezTo>
                      <a:cubicBezTo>
                        <a:pt x="368322" y="16648"/>
                        <a:pt x="366760" y="14496"/>
                        <a:pt x="366022" y="18558"/>
                      </a:cubicBezTo>
                      <a:cubicBezTo>
                        <a:pt x="364990" y="18558"/>
                        <a:pt x="364010" y="18602"/>
                        <a:pt x="362934" y="18602"/>
                      </a:cubicBezTo>
                      <a:cubicBezTo>
                        <a:pt x="362005" y="16693"/>
                        <a:pt x="360191" y="14297"/>
                        <a:pt x="359211" y="18653"/>
                      </a:cubicBezTo>
                      <a:cubicBezTo>
                        <a:pt x="358230" y="18653"/>
                        <a:pt x="357250" y="18653"/>
                        <a:pt x="356277" y="18705"/>
                      </a:cubicBezTo>
                      <a:cubicBezTo>
                        <a:pt x="354707" y="15616"/>
                        <a:pt x="353586" y="17231"/>
                        <a:pt x="353144" y="18705"/>
                      </a:cubicBezTo>
                      <a:cubicBezTo>
                        <a:pt x="351920" y="18801"/>
                        <a:pt x="350844" y="18757"/>
                        <a:pt x="349768" y="18801"/>
                      </a:cubicBezTo>
                      <a:cubicBezTo>
                        <a:pt x="349274" y="17135"/>
                        <a:pt x="348345" y="15469"/>
                        <a:pt x="347166" y="18845"/>
                      </a:cubicBezTo>
                      <a:cubicBezTo>
                        <a:pt x="345795" y="18845"/>
                        <a:pt x="344571" y="18897"/>
                        <a:pt x="343391" y="18897"/>
                      </a:cubicBezTo>
                      <a:cubicBezTo>
                        <a:pt x="342654" y="17481"/>
                        <a:pt x="341534" y="16154"/>
                        <a:pt x="340701" y="18992"/>
                      </a:cubicBezTo>
                      <a:cubicBezTo>
                        <a:pt x="339580" y="18992"/>
                        <a:pt x="338497" y="18992"/>
                        <a:pt x="337568" y="18992"/>
                      </a:cubicBezTo>
                      <a:cubicBezTo>
                        <a:pt x="336248" y="16545"/>
                        <a:pt x="335607" y="17769"/>
                        <a:pt x="335364" y="19096"/>
                      </a:cubicBezTo>
                      <a:cubicBezTo>
                        <a:pt x="333794" y="19096"/>
                        <a:pt x="332909" y="19096"/>
                        <a:pt x="332909" y="19096"/>
                      </a:cubicBezTo>
                      <a:cubicBezTo>
                        <a:pt x="332172" y="19140"/>
                        <a:pt x="331390" y="19287"/>
                        <a:pt x="330609" y="19391"/>
                      </a:cubicBezTo>
                      <a:cubicBezTo>
                        <a:pt x="329629" y="17629"/>
                        <a:pt x="328014" y="15668"/>
                        <a:pt x="327476" y="19538"/>
                      </a:cubicBezTo>
                      <a:cubicBezTo>
                        <a:pt x="326105" y="19634"/>
                        <a:pt x="324682" y="19685"/>
                        <a:pt x="323267" y="19833"/>
                      </a:cubicBezTo>
                      <a:cubicBezTo>
                        <a:pt x="322242" y="17872"/>
                        <a:pt x="319787" y="14245"/>
                        <a:pt x="318372" y="20128"/>
                      </a:cubicBezTo>
                      <a:cubicBezTo>
                        <a:pt x="317591" y="20128"/>
                        <a:pt x="316846" y="20128"/>
                        <a:pt x="316116" y="20224"/>
                      </a:cubicBezTo>
                      <a:cubicBezTo>
                        <a:pt x="315283" y="18123"/>
                        <a:pt x="313271" y="14105"/>
                        <a:pt x="312055" y="20467"/>
                      </a:cubicBezTo>
                      <a:cubicBezTo>
                        <a:pt x="311126" y="20467"/>
                        <a:pt x="310197" y="20518"/>
                        <a:pt x="309261" y="20563"/>
                      </a:cubicBezTo>
                      <a:cubicBezTo>
                        <a:pt x="308479" y="18852"/>
                        <a:pt x="306275" y="14835"/>
                        <a:pt x="305000" y="20813"/>
                      </a:cubicBezTo>
                      <a:cubicBezTo>
                        <a:pt x="303585" y="20909"/>
                        <a:pt x="302213" y="21012"/>
                        <a:pt x="300842" y="21012"/>
                      </a:cubicBezTo>
                      <a:cubicBezTo>
                        <a:pt x="299766" y="19103"/>
                        <a:pt x="297024" y="14990"/>
                        <a:pt x="295063" y="21300"/>
                      </a:cubicBezTo>
                      <a:cubicBezTo>
                        <a:pt x="292026" y="21447"/>
                        <a:pt x="288893" y="21550"/>
                        <a:pt x="285752" y="21742"/>
                      </a:cubicBezTo>
                      <a:cubicBezTo>
                        <a:pt x="284728" y="19685"/>
                        <a:pt x="282472" y="16604"/>
                        <a:pt x="280320" y="21934"/>
                      </a:cubicBezTo>
                      <a:cubicBezTo>
                        <a:pt x="278506" y="21985"/>
                        <a:pt x="276597" y="22089"/>
                        <a:pt x="274784" y="22089"/>
                      </a:cubicBezTo>
                      <a:cubicBezTo>
                        <a:pt x="273656" y="20224"/>
                        <a:pt x="271105" y="17142"/>
                        <a:pt x="268908" y="22332"/>
                      </a:cubicBezTo>
                      <a:cubicBezTo>
                        <a:pt x="267139" y="22376"/>
                        <a:pt x="265377" y="22479"/>
                        <a:pt x="263564" y="22575"/>
                      </a:cubicBezTo>
                      <a:cubicBezTo>
                        <a:pt x="262443" y="20762"/>
                        <a:pt x="260136" y="18019"/>
                        <a:pt x="258131" y="22767"/>
                      </a:cubicBezTo>
                      <a:cubicBezTo>
                        <a:pt x="254946" y="22818"/>
                        <a:pt x="251821" y="22966"/>
                        <a:pt x="248681" y="23069"/>
                      </a:cubicBezTo>
                      <a:cubicBezTo>
                        <a:pt x="246078" y="19000"/>
                        <a:pt x="244375" y="21499"/>
                        <a:pt x="243535" y="23165"/>
                      </a:cubicBezTo>
                      <a:cubicBezTo>
                        <a:pt x="241921" y="23209"/>
                        <a:pt x="240351" y="23312"/>
                        <a:pt x="238788" y="23408"/>
                      </a:cubicBezTo>
                      <a:cubicBezTo>
                        <a:pt x="237903" y="21742"/>
                        <a:pt x="235699" y="18661"/>
                        <a:pt x="233642" y="23460"/>
                      </a:cubicBezTo>
                      <a:cubicBezTo>
                        <a:pt x="232315" y="23555"/>
                        <a:pt x="230952" y="23614"/>
                        <a:pt x="229676" y="23659"/>
                      </a:cubicBezTo>
                      <a:cubicBezTo>
                        <a:pt x="228644" y="22096"/>
                        <a:pt x="226691" y="19980"/>
                        <a:pt x="224877" y="23710"/>
                      </a:cubicBezTo>
                      <a:cubicBezTo>
                        <a:pt x="223654" y="23755"/>
                        <a:pt x="222482" y="23806"/>
                        <a:pt x="221302" y="23858"/>
                      </a:cubicBezTo>
                      <a:cubicBezTo>
                        <a:pt x="219540" y="20282"/>
                        <a:pt x="218022" y="22487"/>
                        <a:pt x="217388" y="24005"/>
                      </a:cubicBezTo>
                      <a:cubicBezTo>
                        <a:pt x="215869" y="23961"/>
                        <a:pt x="214447" y="24005"/>
                        <a:pt x="213031" y="24005"/>
                      </a:cubicBezTo>
                      <a:cubicBezTo>
                        <a:pt x="211513" y="20577"/>
                        <a:pt x="210142" y="22634"/>
                        <a:pt x="209456" y="24153"/>
                      </a:cubicBezTo>
                      <a:cubicBezTo>
                        <a:pt x="208225" y="24153"/>
                        <a:pt x="206957" y="24248"/>
                        <a:pt x="205733" y="24248"/>
                      </a:cubicBezTo>
                      <a:cubicBezTo>
                        <a:pt x="204215" y="20725"/>
                        <a:pt x="202844" y="22774"/>
                        <a:pt x="202114" y="24352"/>
                      </a:cubicBezTo>
                      <a:cubicBezTo>
                        <a:pt x="200544" y="24352"/>
                        <a:pt x="199069" y="24447"/>
                        <a:pt x="197654" y="24447"/>
                      </a:cubicBezTo>
                      <a:cubicBezTo>
                        <a:pt x="196917" y="22442"/>
                        <a:pt x="195796" y="20334"/>
                        <a:pt x="194669" y="24499"/>
                      </a:cubicBezTo>
                      <a:cubicBezTo>
                        <a:pt x="193445" y="24543"/>
                        <a:pt x="192221" y="24543"/>
                        <a:pt x="191049" y="24543"/>
                      </a:cubicBezTo>
                      <a:cubicBezTo>
                        <a:pt x="189818" y="21506"/>
                        <a:pt x="188896" y="23025"/>
                        <a:pt x="188403" y="24595"/>
                      </a:cubicBezTo>
                      <a:cubicBezTo>
                        <a:pt x="187371" y="24639"/>
                        <a:pt x="186398" y="24639"/>
                        <a:pt x="185469" y="24691"/>
                      </a:cubicBezTo>
                      <a:cubicBezTo>
                        <a:pt x="184046" y="20725"/>
                        <a:pt x="182675" y="22877"/>
                        <a:pt x="181938" y="24787"/>
                      </a:cubicBezTo>
                      <a:cubicBezTo>
                        <a:pt x="180906" y="24787"/>
                        <a:pt x="179829" y="24787"/>
                        <a:pt x="179004" y="24787"/>
                      </a:cubicBezTo>
                      <a:cubicBezTo>
                        <a:pt x="177139" y="20961"/>
                        <a:pt x="176114" y="23076"/>
                        <a:pt x="175628" y="24831"/>
                      </a:cubicBezTo>
                      <a:lnTo>
                        <a:pt x="175384" y="24831"/>
                      </a:lnTo>
                      <a:cubicBezTo>
                        <a:pt x="162793" y="24049"/>
                        <a:pt x="126120" y="24787"/>
                        <a:pt x="126120" y="24787"/>
                      </a:cubicBezTo>
                      <a:cubicBezTo>
                        <a:pt x="104816" y="25126"/>
                        <a:pt x="73132" y="38837"/>
                        <a:pt x="73132" y="38837"/>
                      </a:cubicBezTo>
                      <a:cubicBezTo>
                        <a:pt x="41353" y="51081"/>
                        <a:pt x="18287" y="63959"/>
                        <a:pt x="4229" y="72724"/>
                      </a:cubicBezTo>
                      <a:cubicBezTo>
                        <a:pt x="41641" y="50595"/>
                        <a:pt x="102169" y="32372"/>
                        <a:pt x="102169" y="32372"/>
                      </a:cubicBezTo>
                      <a:cubicBezTo>
                        <a:pt x="126953" y="26106"/>
                        <a:pt x="173129" y="28406"/>
                        <a:pt x="173129" y="28406"/>
                      </a:cubicBezTo>
                      <a:cubicBezTo>
                        <a:pt x="211225" y="28214"/>
                        <a:pt x="304808" y="24735"/>
                        <a:pt x="304808" y="24735"/>
                      </a:cubicBezTo>
                      <a:cubicBezTo>
                        <a:pt x="313337" y="24145"/>
                        <a:pt x="303437" y="29586"/>
                        <a:pt x="303437" y="29586"/>
                      </a:cubicBezTo>
                      <a:cubicBezTo>
                        <a:pt x="294134" y="36345"/>
                        <a:pt x="215973" y="73321"/>
                        <a:pt x="215973" y="73321"/>
                      </a:cubicBezTo>
                      <a:cubicBezTo>
                        <a:pt x="195605" y="82676"/>
                        <a:pt x="164260" y="103729"/>
                        <a:pt x="164260" y="103729"/>
                      </a:cubicBezTo>
                      <a:cubicBezTo>
                        <a:pt x="159756" y="107703"/>
                        <a:pt x="154906" y="109708"/>
                        <a:pt x="154906" y="109708"/>
                      </a:cubicBezTo>
                      <a:cubicBezTo>
                        <a:pt x="145994" y="112937"/>
                        <a:pt x="89040" y="123662"/>
                        <a:pt x="89040" y="123662"/>
                      </a:cubicBezTo>
                      <a:cubicBezTo>
                        <a:pt x="59414" y="128756"/>
                        <a:pt x="51334" y="139143"/>
                        <a:pt x="51334" y="139143"/>
                      </a:cubicBezTo>
                      <a:cubicBezTo>
                        <a:pt x="62207" y="128026"/>
                        <a:pt x="88060" y="125284"/>
                        <a:pt x="88060" y="125284"/>
                      </a:cubicBezTo>
                      <a:cubicBezTo>
                        <a:pt x="127483" y="120485"/>
                        <a:pt x="155245" y="113681"/>
                        <a:pt x="155245" y="113681"/>
                      </a:cubicBezTo>
                      <a:cubicBezTo>
                        <a:pt x="158230" y="113239"/>
                        <a:pt x="159211" y="114662"/>
                        <a:pt x="159211" y="114662"/>
                      </a:cubicBezTo>
                      <a:cubicBezTo>
                        <a:pt x="159653" y="116180"/>
                        <a:pt x="162101" y="116622"/>
                        <a:pt x="162101" y="116622"/>
                      </a:cubicBezTo>
                      <a:cubicBezTo>
                        <a:pt x="202652" y="118532"/>
                        <a:pt x="241486" y="103501"/>
                        <a:pt x="241486" y="103501"/>
                      </a:cubicBezTo>
                      <a:cubicBezTo>
                        <a:pt x="272727" y="94397"/>
                        <a:pt x="284580" y="96741"/>
                        <a:pt x="284580" y="96741"/>
                      </a:cubicBezTo>
                      <a:cubicBezTo>
                        <a:pt x="294908" y="98798"/>
                        <a:pt x="286637" y="104135"/>
                        <a:pt x="286637" y="104135"/>
                      </a:cubicBezTo>
                      <a:cubicBezTo>
                        <a:pt x="261367" y="128616"/>
                        <a:pt x="220278" y="179502"/>
                        <a:pt x="220278" y="179502"/>
                      </a:cubicBezTo>
                      <a:cubicBezTo>
                        <a:pt x="215140" y="186358"/>
                        <a:pt x="207842" y="198108"/>
                        <a:pt x="207842" y="198108"/>
                      </a:cubicBezTo>
                      <a:cubicBezTo>
                        <a:pt x="216607" y="186351"/>
                        <a:pt x="221892" y="180623"/>
                        <a:pt x="221892" y="180623"/>
                      </a:cubicBezTo>
                      <a:cubicBezTo>
                        <a:pt x="242805" y="154225"/>
                        <a:pt x="289770" y="106678"/>
                        <a:pt x="289770" y="106678"/>
                      </a:cubicBezTo>
                      <a:cubicBezTo>
                        <a:pt x="310234" y="86406"/>
                        <a:pt x="365477" y="86060"/>
                        <a:pt x="365477" y="86060"/>
                      </a:cubicBezTo>
                      <a:lnTo>
                        <a:pt x="436090" y="84394"/>
                      </a:lnTo>
                      <a:cubicBezTo>
                        <a:pt x="440697" y="84246"/>
                        <a:pt x="440741" y="86060"/>
                        <a:pt x="440741" y="86060"/>
                      </a:cubicBezTo>
                      <a:cubicBezTo>
                        <a:pt x="442157" y="89686"/>
                        <a:pt x="435205" y="102027"/>
                        <a:pt x="435205" y="102027"/>
                      </a:cubicBezTo>
                      <a:cubicBezTo>
                        <a:pt x="431674" y="110305"/>
                        <a:pt x="433244" y="110452"/>
                        <a:pt x="433244" y="110452"/>
                      </a:cubicBezTo>
                      <a:cubicBezTo>
                        <a:pt x="434910" y="111823"/>
                        <a:pt x="435891" y="110209"/>
                        <a:pt x="435891" y="110209"/>
                      </a:cubicBezTo>
                      <a:cubicBezTo>
                        <a:pt x="436377" y="109325"/>
                        <a:pt x="437262" y="109428"/>
                        <a:pt x="437262" y="109428"/>
                      </a:cubicBezTo>
                      <a:cubicBezTo>
                        <a:pt x="440491" y="109472"/>
                        <a:pt x="439665" y="107563"/>
                        <a:pt x="439665" y="107563"/>
                      </a:cubicBezTo>
                      <a:lnTo>
                        <a:pt x="439414" y="106147"/>
                      </a:lnTo>
                      <a:cubicBezTo>
                        <a:pt x="439665" y="103648"/>
                        <a:pt x="444796" y="89937"/>
                        <a:pt x="444796" y="89937"/>
                      </a:cubicBezTo>
                      <a:cubicBezTo>
                        <a:pt x="446565" y="80686"/>
                        <a:pt x="457925" y="79506"/>
                        <a:pt x="457925" y="79506"/>
                      </a:cubicBezTo>
                      <a:lnTo>
                        <a:pt x="482848" y="72459"/>
                      </a:lnTo>
                      <a:cubicBezTo>
                        <a:pt x="511988" y="64866"/>
                        <a:pt x="573195" y="40378"/>
                        <a:pt x="573195" y="40378"/>
                      </a:cubicBezTo>
                      <a:cubicBezTo>
                        <a:pt x="610562" y="25738"/>
                        <a:pt x="649248" y="34112"/>
                        <a:pt x="649248" y="34112"/>
                      </a:cubicBezTo>
                      <a:cubicBezTo>
                        <a:pt x="656738" y="35579"/>
                        <a:pt x="655463" y="38468"/>
                        <a:pt x="655463" y="38468"/>
                      </a:cubicBezTo>
                      <a:cubicBezTo>
                        <a:pt x="655219" y="38417"/>
                        <a:pt x="655020" y="38417"/>
                        <a:pt x="654777" y="38417"/>
                      </a:cubicBezTo>
                      <a:cubicBezTo>
                        <a:pt x="624561" y="35284"/>
                        <a:pt x="584997" y="52275"/>
                        <a:pt x="584997" y="52275"/>
                      </a:cubicBezTo>
                      <a:cubicBezTo>
                        <a:pt x="537398" y="68781"/>
                        <a:pt x="451113" y="105012"/>
                        <a:pt x="451113" y="105012"/>
                      </a:cubicBezTo>
                      <a:cubicBezTo>
                        <a:pt x="374522" y="138465"/>
                        <a:pt x="358216" y="165688"/>
                        <a:pt x="358216" y="165688"/>
                      </a:cubicBezTo>
                      <a:cubicBezTo>
                        <a:pt x="354058" y="171069"/>
                        <a:pt x="351802" y="179495"/>
                        <a:pt x="351802" y="179495"/>
                      </a:cubicBezTo>
                      <a:cubicBezTo>
                        <a:pt x="354884" y="172544"/>
                        <a:pt x="358466" y="168379"/>
                        <a:pt x="358466" y="168379"/>
                      </a:cubicBezTo>
                      <a:cubicBezTo>
                        <a:pt x="386869" y="132479"/>
                        <a:pt x="484123" y="95458"/>
                        <a:pt x="484123" y="95458"/>
                      </a:cubicBezTo>
                      <a:cubicBezTo>
                        <a:pt x="511008" y="84091"/>
                        <a:pt x="599254" y="52364"/>
                        <a:pt x="599254" y="52364"/>
                      </a:cubicBezTo>
                      <a:cubicBezTo>
                        <a:pt x="621339" y="42567"/>
                        <a:pt x="638825" y="43157"/>
                        <a:pt x="638825" y="43157"/>
                      </a:cubicBezTo>
                      <a:cubicBezTo>
                        <a:pt x="643919" y="42862"/>
                        <a:pt x="644700" y="46540"/>
                        <a:pt x="644700" y="46540"/>
                      </a:cubicBezTo>
                      <a:cubicBezTo>
                        <a:pt x="645828" y="49179"/>
                        <a:pt x="648378" y="50993"/>
                        <a:pt x="648378" y="50993"/>
                      </a:cubicBezTo>
                      <a:cubicBezTo>
                        <a:pt x="653133" y="54177"/>
                        <a:pt x="653959" y="48988"/>
                        <a:pt x="653959" y="48988"/>
                      </a:cubicBezTo>
                      <a:cubicBezTo>
                        <a:pt x="654593" y="46636"/>
                        <a:pt x="655816" y="47226"/>
                        <a:pt x="655816" y="47226"/>
                      </a:cubicBezTo>
                      <a:cubicBezTo>
                        <a:pt x="659974" y="48744"/>
                        <a:pt x="662871" y="45759"/>
                        <a:pt x="662871" y="45759"/>
                      </a:cubicBezTo>
                      <a:cubicBezTo>
                        <a:pt x="667132" y="44388"/>
                        <a:pt x="668599" y="47182"/>
                        <a:pt x="668599" y="47182"/>
                      </a:cubicBezTo>
                      <a:cubicBezTo>
                        <a:pt x="680740" y="57119"/>
                        <a:pt x="687109" y="70343"/>
                        <a:pt x="687109" y="70343"/>
                      </a:cubicBezTo>
                      <a:cubicBezTo>
                        <a:pt x="690979" y="81069"/>
                        <a:pt x="693714" y="79359"/>
                        <a:pt x="693714" y="79359"/>
                      </a:cubicBezTo>
                      <a:cubicBezTo>
                        <a:pt x="697289" y="79845"/>
                        <a:pt x="696847" y="74213"/>
                        <a:pt x="696847" y="74213"/>
                      </a:cubicBezTo>
                      <a:cubicBezTo>
                        <a:pt x="696456" y="68781"/>
                        <a:pt x="698852" y="70247"/>
                        <a:pt x="698852" y="70247"/>
                      </a:cubicBezTo>
                      <a:cubicBezTo>
                        <a:pt x="701204" y="70690"/>
                        <a:pt x="700127" y="67210"/>
                        <a:pt x="700127" y="67210"/>
                      </a:cubicBezTo>
                      <a:cubicBezTo>
                        <a:pt x="701012" y="62360"/>
                        <a:pt x="704042" y="66672"/>
                        <a:pt x="704042" y="66672"/>
                      </a:cubicBezTo>
                      <a:cubicBezTo>
                        <a:pt x="707521" y="70447"/>
                        <a:pt x="708789" y="65935"/>
                        <a:pt x="708789" y="65935"/>
                      </a:cubicBezTo>
                      <a:cubicBezTo>
                        <a:pt x="710308" y="63974"/>
                        <a:pt x="706688" y="62161"/>
                        <a:pt x="706688" y="62161"/>
                      </a:cubicBezTo>
                      <a:cubicBezTo>
                        <a:pt x="703894" y="59227"/>
                        <a:pt x="707425" y="58880"/>
                        <a:pt x="707425" y="58880"/>
                      </a:cubicBezTo>
                      <a:cubicBezTo>
                        <a:pt x="710020" y="59470"/>
                        <a:pt x="710219" y="56824"/>
                        <a:pt x="710219" y="56824"/>
                      </a:cubicBezTo>
                      <a:cubicBezTo>
                        <a:pt x="710610" y="54863"/>
                        <a:pt x="712128" y="55504"/>
                        <a:pt x="712128" y="55504"/>
                      </a:cubicBezTo>
                      <a:cubicBezTo>
                        <a:pt x="715608" y="55357"/>
                        <a:pt x="714428" y="51000"/>
                        <a:pt x="714428" y="51000"/>
                      </a:cubicBezTo>
                      <a:cubicBezTo>
                        <a:pt x="713691" y="47572"/>
                        <a:pt x="709526" y="48848"/>
                        <a:pt x="709526" y="48848"/>
                      </a:cubicBezTo>
                      <a:cubicBezTo>
                        <a:pt x="704285" y="51199"/>
                        <a:pt x="702324" y="50705"/>
                        <a:pt x="702324" y="50705"/>
                      </a:cubicBezTo>
                      <a:cubicBezTo>
                        <a:pt x="695417" y="51391"/>
                        <a:pt x="692630" y="43754"/>
                        <a:pt x="692630" y="43754"/>
                      </a:cubicBezTo>
                      <a:cubicBezTo>
                        <a:pt x="689991" y="35475"/>
                        <a:pt x="696891" y="35866"/>
                        <a:pt x="696891" y="35866"/>
                      </a:cubicBezTo>
                      <a:cubicBezTo>
                        <a:pt x="699825" y="37186"/>
                        <a:pt x="697186" y="37628"/>
                        <a:pt x="697186" y="37628"/>
                      </a:cubicBezTo>
                      <a:cubicBezTo>
                        <a:pt x="694201" y="43061"/>
                        <a:pt x="699928" y="44484"/>
                        <a:pt x="699928" y="44484"/>
                      </a:cubicBezTo>
                      <a:cubicBezTo>
                        <a:pt x="702818" y="46002"/>
                        <a:pt x="704484" y="43061"/>
                        <a:pt x="704484" y="43061"/>
                      </a:cubicBezTo>
                      <a:cubicBezTo>
                        <a:pt x="708310" y="40562"/>
                        <a:pt x="707521" y="43990"/>
                        <a:pt x="707521" y="43990"/>
                      </a:cubicBezTo>
                      <a:cubicBezTo>
                        <a:pt x="707130" y="45604"/>
                        <a:pt x="708008" y="46098"/>
                        <a:pt x="708008" y="46098"/>
                      </a:cubicBezTo>
                      <a:cubicBezTo>
                        <a:pt x="715696" y="47911"/>
                        <a:pt x="715748" y="39876"/>
                        <a:pt x="715748" y="39876"/>
                      </a:cubicBezTo>
                      <a:cubicBezTo>
                        <a:pt x="714907" y="36692"/>
                        <a:pt x="712320" y="38844"/>
                        <a:pt x="712320" y="38844"/>
                      </a:cubicBezTo>
                      <a:cubicBezTo>
                        <a:pt x="710949" y="39043"/>
                        <a:pt x="710359" y="37768"/>
                        <a:pt x="710359" y="37768"/>
                      </a:cubicBezTo>
                      <a:cubicBezTo>
                        <a:pt x="710116" y="35859"/>
                        <a:pt x="712563" y="35616"/>
                        <a:pt x="712563" y="35616"/>
                      </a:cubicBezTo>
                      <a:cubicBezTo>
                        <a:pt x="715114" y="34443"/>
                        <a:pt x="712954" y="32431"/>
                        <a:pt x="712954" y="32431"/>
                      </a:cubicBezTo>
                      <a:cubicBezTo>
                        <a:pt x="711045" y="29445"/>
                        <a:pt x="714273" y="29932"/>
                        <a:pt x="714273" y="29932"/>
                      </a:cubicBezTo>
                      <a:cubicBezTo>
                        <a:pt x="716625" y="30817"/>
                        <a:pt x="717259" y="28804"/>
                        <a:pt x="717259" y="28804"/>
                      </a:cubicBezTo>
                      <a:cubicBezTo>
                        <a:pt x="718188" y="26261"/>
                        <a:pt x="720643" y="28708"/>
                        <a:pt x="720643" y="28708"/>
                      </a:cubicBezTo>
                      <a:cubicBezTo>
                        <a:pt x="725390" y="31893"/>
                        <a:pt x="728965" y="29394"/>
                        <a:pt x="728965" y="29394"/>
                      </a:cubicBezTo>
                      <a:cubicBezTo>
                        <a:pt x="733536" y="23408"/>
                        <a:pt x="723002" y="16951"/>
                        <a:pt x="723002" y="16951"/>
                      </a:cubicBezTo>
                      <a:close/>
                      <a:moveTo>
                        <a:pt x="445489" y="82713"/>
                      </a:moveTo>
                      <a:cubicBezTo>
                        <a:pt x="445489" y="82669"/>
                        <a:pt x="444162" y="85013"/>
                        <a:pt x="444162" y="85013"/>
                      </a:cubicBezTo>
                      <a:cubicBezTo>
                        <a:pt x="443181" y="85499"/>
                        <a:pt x="443388" y="84379"/>
                        <a:pt x="443388" y="84379"/>
                      </a:cubicBezTo>
                      <a:cubicBezTo>
                        <a:pt x="443388" y="83347"/>
                        <a:pt x="441965" y="82418"/>
                        <a:pt x="441965" y="82418"/>
                      </a:cubicBezTo>
                      <a:cubicBezTo>
                        <a:pt x="440491" y="80656"/>
                        <a:pt x="444265" y="81489"/>
                        <a:pt x="444265" y="81489"/>
                      </a:cubicBezTo>
                      <a:cubicBezTo>
                        <a:pt x="445636" y="81393"/>
                        <a:pt x="445489" y="82713"/>
                        <a:pt x="445489" y="82713"/>
                      </a:cubicBezTo>
                      <a:close/>
                      <a:moveTo>
                        <a:pt x="693471" y="59603"/>
                      </a:moveTo>
                      <a:cubicBezTo>
                        <a:pt x="691267" y="62146"/>
                        <a:pt x="688429" y="58969"/>
                        <a:pt x="688429" y="58969"/>
                      </a:cubicBezTo>
                      <a:lnTo>
                        <a:pt x="684123" y="52696"/>
                      </a:lnTo>
                      <a:cubicBezTo>
                        <a:pt x="680548" y="47904"/>
                        <a:pt x="680054" y="44764"/>
                        <a:pt x="680054" y="44764"/>
                      </a:cubicBezTo>
                      <a:cubicBezTo>
                        <a:pt x="679030" y="40702"/>
                        <a:pt x="675897" y="42560"/>
                        <a:pt x="675897" y="42560"/>
                      </a:cubicBezTo>
                      <a:cubicBezTo>
                        <a:pt x="673059" y="42906"/>
                        <a:pt x="673494" y="41292"/>
                        <a:pt x="673494" y="41292"/>
                      </a:cubicBezTo>
                      <a:cubicBezTo>
                        <a:pt x="670508" y="36788"/>
                        <a:pt x="666100" y="38549"/>
                        <a:pt x="666100" y="38549"/>
                      </a:cubicBezTo>
                      <a:cubicBezTo>
                        <a:pt x="662281" y="39574"/>
                        <a:pt x="661153" y="37716"/>
                        <a:pt x="661153" y="37716"/>
                      </a:cubicBezTo>
                      <a:cubicBezTo>
                        <a:pt x="658360" y="35018"/>
                        <a:pt x="662967" y="35660"/>
                        <a:pt x="662967" y="35660"/>
                      </a:cubicBezTo>
                      <a:cubicBezTo>
                        <a:pt x="668407" y="36692"/>
                        <a:pt x="669432" y="32718"/>
                        <a:pt x="669432" y="32718"/>
                      </a:cubicBezTo>
                      <a:cubicBezTo>
                        <a:pt x="671437" y="29143"/>
                        <a:pt x="667132" y="28856"/>
                        <a:pt x="667132" y="28856"/>
                      </a:cubicBezTo>
                      <a:lnTo>
                        <a:pt x="658116" y="28907"/>
                      </a:lnTo>
                      <a:cubicBezTo>
                        <a:pt x="648224" y="29350"/>
                        <a:pt x="619238" y="28568"/>
                        <a:pt x="619238" y="28568"/>
                      </a:cubicBezTo>
                      <a:cubicBezTo>
                        <a:pt x="590732" y="27145"/>
                        <a:pt x="555429" y="41594"/>
                        <a:pt x="555429" y="41594"/>
                      </a:cubicBezTo>
                      <a:cubicBezTo>
                        <a:pt x="486917" y="67793"/>
                        <a:pt x="456996" y="74648"/>
                        <a:pt x="456996" y="74648"/>
                      </a:cubicBezTo>
                      <a:cubicBezTo>
                        <a:pt x="436274" y="79838"/>
                        <a:pt x="425843" y="79351"/>
                        <a:pt x="425843" y="79351"/>
                      </a:cubicBezTo>
                      <a:lnTo>
                        <a:pt x="379468" y="80914"/>
                      </a:lnTo>
                      <a:cubicBezTo>
                        <a:pt x="331575" y="82433"/>
                        <a:pt x="305324" y="92326"/>
                        <a:pt x="305324" y="92326"/>
                      </a:cubicBezTo>
                      <a:cubicBezTo>
                        <a:pt x="294503" y="96682"/>
                        <a:pt x="289357" y="93350"/>
                        <a:pt x="289357" y="93350"/>
                      </a:cubicBezTo>
                      <a:cubicBezTo>
                        <a:pt x="286814" y="92031"/>
                        <a:pt x="285096" y="92517"/>
                        <a:pt x="285096" y="92517"/>
                      </a:cubicBezTo>
                      <a:cubicBezTo>
                        <a:pt x="254150" y="91249"/>
                        <a:pt x="222371" y="104909"/>
                        <a:pt x="222371" y="104909"/>
                      </a:cubicBezTo>
                      <a:cubicBezTo>
                        <a:pt x="183338" y="116121"/>
                        <a:pt x="165469" y="112251"/>
                        <a:pt x="165469" y="112251"/>
                      </a:cubicBezTo>
                      <a:cubicBezTo>
                        <a:pt x="158319" y="110732"/>
                        <a:pt x="173939" y="101960"/>
                        <a:pt x="173939" y="101960"/>
                      </a:cubicBezTo>
                      <a:cubicBezTo>
                        <a:pt x="183980" y="92510"/>
                        <a:pt x="263166" y="55784"/>
                        <a:pt x="263166" y="55784"/>
                      </a:cubicBezTo>
                      <a:cubicBezTo>
                        <a:pt x="286232" y="45693"/>
                        <a:pt x="316396" y="27920"/>
                        <a:pt x="316396" y="27920"/>
                      </a:cubicBezTo>
                      <a:cubicBezTo>
                        <a:pt x="322080" y="24536"/>
                        <a:pt x="327461" y="24639"/>
                        <a:pt x="327461" y="24639"/>
                      </a:cubicBezTo>
                      <a:cubicBezTo>
                        <a:pt x="358017" y="22877"/>
                        <a:pt x="428681" y="24787"/>
                        <a:pt x="428681" y="24787"/>
                      </a:cubicBezTo>
                      <a:cubicBezTo>
                        <a:pt x="458794" y="25421"/>
                        <a:pt x="541998" y="21020"/>
                        <a:pt x="541998" y="21020"/>
                      </a:cubicBezTo>
                      <a:cubicBezTo>
                        <a:pt x="611579" y="16117"/>
                        <a:pt x="661832" y="19693"/>
                        <a:pt x="661832" y="19693"/>
                      </a:cubicBezTo>
                      <a:cubicBezTo>
                        <a:pt x="667117" y="19354"/>
                        <a:pt x="667021" y="20916"/>
                        <a:pt x="667021" y="20916"/>
                      </a:cubicBezTo>
                      <a:cubicBezTo>
                        <a:pt x="671864" y="25325"/>
                        <a:pt x="675396" y="24492"/>
                        <a:pt x="675396" y="24492"/>
                      </a:cubicBezTo>
                      <a:cubicBezTo>
                        <a:pt x="680637" y="23755"/>
                        <a:pt x="680733" y="26209"/>
                        <a:pt x="680733" y="26209"/>
                      </a:cubicBezTo>
                      <a:cubicBezTo>
                        <a:pt x="681566" y="28848"/>
                        <a:pt x="679118" y="28458"/>
                        <a:pt x="679118" y="28458"/>
                      </a:cubicBezTo>
                      <a:cubicBezTo>
                        <a:pt x="671968" y="29976"/>
                        <a:pt x="673339" y="36832"/>
                        <a:pt x="673339" y="36832"/>
                      </a:cubicBezTo>
                      <a:cubicBezTo>
                        <a:pt x="674806" y="41579"/>
                        <a:pt x="677496" y="38542"/>
                        <a:pt x="677496" y="38542"/>
                      </a:cubicBezTo>
                      <a:cubicBezTo>
                        <a:pt x="681801" y="34480"/>
                        <a:pt x="691945" y="53285"/>
                        <a:pt x="691945" y="53285"/>
                      </a:cubicBezTo>
                      <a:cubicBezTo>
                        <a:pt x="694215" y="56757"/>
                        <a:pt x="693471" y="59603"/>
                        <a:pt x="693471" y="59603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orme libre : forme 83">
                  <a:extLst>
                    <a:ext uri="{FF2B5EF4-FFF2-40B4-BE49-F238E27FC236}">
                      <a16:creationId xmlns:a16="http://schemas.microsoft.com/office/drawing/2014/main" id="{238B7F30-A0A9-4B14-97F1-3DB844AAD5A1}"/>
                    </a:ext>
                  </a:extLst>
                </p:cNvPr>
                <p:cNvSpPr/>
                <p:nvPr/>
              </p:nvSpPr>
              <p:spPr>
                <a:xfrm rot="5400000">
                  <a:off x="-525180" y="2157033"/>
                  <a:ext cx="125318" cy="88460"/>
                </a:xfrm>
                <a:custGeom>
                  <a:avLst/>
                  <a:gdLst>
                    <a:gd name="connsiteX0" fmla="*/ 121859 w 125317"/>
                    <a:gd name="connsiteY0" fmla="*/ 5873 h 88459"/>
                    <a:gd name="connsiteX1" fmla="*/ 71960 w 125317"/>
                    <a:gd name="connsiteY1" fmla="*/ 40107 h 88459"/>
                    <a:gd name="connsiteX2" fmla="*/ 4229 w 125317"/>
                    <a:gd name="connsiteY2" fmla="*/ 87072 h 88459"/>
                    <a:gd name="connsiteX3" fmla="*/ 71024 w 125317"/>
                    <a:gd name="connsiteY3" fmla="*/ 38839 h 88459"/>
                    <a:gd name="connsiteX4" fmla="*/ 120532 w 125317"/>
                    <a:gd name="connsiteY4" fmla="*/ 4605 h 88459"/>
                    <a:gd name="connsiteX5" fmla="*/ 121859 w 125317"/>
                    <a:gd name="connsiteY5" fmla="*/ 5873 h 8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317" h="88459">
                      <a:moveTo>
                        <a:pt x="121859" y="5873"/>
                      </a:moveTo>
                      <a:cubicBezTo>
                        <a:pt x="121859" y="5873"/>
                        <a:pt x="97820" y="19341"/>
                        <a:pt x="71960" y="40107"/>
                      </a:cubicBezTo>
                      <a:cubicBezTo>
                        <a:pt x="71960" y="40107"/>
                        <a:pt x="29698" y="71400"/>
                        <a:pt x="4229" y="87072"/>
                      </a:cubicBezTo>
                      <a:cubicBezTo>
                        <a:pt x="4229" y="87072"/>
                        <a:pt x="64854" y="44714"/>
                        <a:pt x="71024" y="38839"/>
                      </a:cubicBezTo>
                      <a:cubicBezTo>
                        <a:pt x="71024" y="38839"/>
                        <a:pt x="110300" y="8726"/>
                        <a:pt x="120532" y="4605"/>
                      </a:cubicBezTo>
                      <a:cubicBezTo>
                        <a:pt x="120532" y="4605"/>
                        <a:pt x="122832" y="3183"/>
                        <a:pt x="121859" y="5873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orme libre : forme 84">
                  <a:extLst>
                    <a:ext uri="{FF2B5EF4-FFF2-40B4-BE49-F238E27FC236}">
                      <a16:creationId xmlns:a16="http://schemas.microsoft.com/office/drawing/2014/main" id="{0DF487D1-F1B6-453C-85DE-F4EF043486F1}"/>
                    </a:ext>
                  </a:extLst>
                </p:cNvPr>
                <p:cNvSpPr/>
                <p:nvPr/>
              </p:nvSpPr>
              <p:spPr>
                <a:xfrm rot="5400000">
                  <a:off x="-471438" y="2263487"/>
                  <a:ext cx="88460" cy="29487"/>
                </a:xfrm>
                <a:custGeom>
                  <a:avLst/>
                  <a:gdLst>
                    <a:gd name="connsiteX0" fmla="*/ 4229 w 88459"/>
                    <a:gd name="connsiteY0" fmla="*/ 31979 h 29486"/>
                    <a:gd name="connsiteX1" fmla="*/ 43506 w 88459"/>
                    <a:gd name="connsiteY1" fmla="*/ 11066 h 29486"/>
                    <a:gd name="connsiteX2" fmla="*/ 66033 w 88459"/>
                    <a:gd name="connsiteY2" fmla="*/ 9747 h 29486"/>
                    <a:gd name="connsiteX3" fmla="*/ 76420 w 88459"/>
                    <a:gd name="connsiteY3" fmla="*/ 12386 h 29486"/>
                    <a:gd name="connsiteX4" fmla="*/ 80334 w 88459"/>
                    <a:gd name="connsiteY4" fmla="*/ 17332 h 29486"/>
                    <a:gd name="connsiteX5" fmla="*/ 84153 w 88459"/>
                    <a:gd name="connsiteY5" fmla="*/ 18806 h 29486"/>
                    <a:gd name="connsiteX6" fmla="*/ 84101 w 88459"/>
                    <a:gd name="connsiteY6" fmla="*/ 13322 h 29486"/>
                    <a:gd name="connsiteX7" fmla="*/ 68481 w 88459"/>
                    <a:gd name="connsiteY7" fmla="*/ 4852 h 29486"/>
                    <a:gd name="connsiteX8" fmla="*/ 62016 w 88459"/>
                    <a:gd name="connsiteY8" fmla="*/ 8036 h 29486"/>
                    <a:gd name="connsiteX9" fmla="*/ 44287 w 88459"/>
                    <a:gd name="connsiteY9" fmla="*/ 8376 h 29486"/>
                    <a:gd name="connsiteX10" fmla="*/ 4229 w 88459"/>
                    <a:gd name="connsiteY10" fmla="*/ 31979 h 2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459" h="29486">
                      <a:moveTo>
                        <a:pt x="4229" y="31979"/>
                      </a:moveTo>
                      <a:cubicBezTo>
                        <a:pt x="4229" y="31979"/>
                        <a:pt x="36016" y="9946"/>
                        <a:pt x="43506" y="11066"/>
                      </a:cubicBezTo>
                      <a:cubicBezTo>
                        <a:pt x="43506" y="11066"/>
                        <a:pt x="57947" y="12740"/>
                        <a:pt x="66033" y="9747"/>
                      </a:cubicBezTo>
                      <a:cubicBezTo>
                        <a:pt x="66033" y="9747"/>
                        <a:pt x="71562" y="6510"/>
                        <a:pt x="76420" y="12386"/>
                      </a:cubicBezTo>
                      <a:cubicBezTo>
                        <a:pt x="76420" y="12386"/>
                        <a:pt x="79605" y="15179"/>
                        <a:pt x="80334" y="17332"/>
                      </a:cubicBezTo>
                      <a:cubicBezTo>
                        <a:pt x="80334" y="17332"/>
                        <a:pt x="82045" y="19632"/>
                        <a:pt x="84153" y="18806"/>
                      </a:cubicBezTo>
                      <a:cubicBezTo>
                        <a:pt x="84153" y="18806"/>
                        <a:pt x="86947" y="17774"/>
                        <a:pt x="84101" y="13322"/>
                      </a:cubicBezTo>
                      <a:cubicBezTo>
                        <a:pt x="84101" y="13322"/>
                        <a:pt x="73479" y="1417"/>
                        <a:pt x="68481" y="4852"/>
                      </a:cubicBezTo>
                      <a:cubicBezTo>
                        <a:pt x="68481" y="4852"/>
                        <a:pt x="65731" y="8036"/>
                        <a:pt x="62016" y="8036"/>
                      </a:cubicBezTo>
                      <a:cubicBezTo>
                        <a:pt x="62016" y="8036"/>
                        <a:pt x="50015" y="9894"/>
                        <a:pt x="44287" y="8376"/>
                      </a:cubicBezTo>
                      <a:cubicBezTo>
                        <a:pt x="44287" y="8376"/>
                        <a:pt x="38559" y="6953"/>
                        <a:pt x="4229" y="31979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orme libre : forme 85">
                  <a:extLst>
                    <a:ext uri="{FF2B5EF4-FFF2-40B4-BE49-F238E27FC236}">
                      <a16:creationId xmlns:a16="http://schemas.microsoft.com/office/drawing/2014/main" id="{AE758EDE-605E-4C98-B7DE-3391227DCE1B}"/>
                    </a:ext>
                  </a:extLst>
                </p:cNvPr>
                <p:cNvSpPr/>
                <p:nvPr/>
              </p:nvSpPr>
              <p:spPr>
                <a:xfrm rot="5400000">
                  <a:off x="-558194" y="2097536"/>
                  <a:ext cx="361211" cy="22115"/>
                </a:xfrm>
                <a:custGeom>
                  <a:avLst/>
                  <a:gdLst>
                    <a:gd name="connsiteX0" fmla="*/ 363472 w 361210"/>
                    <a:gd name="connsiteY0" fmla="*/ 10285 h 22114"/>
                    <a:gd name="connsiteX1" fmla="*/ 308479 w 361210"/>
                    <a:gd name="connsiteY1" fmla="*/ 4307 h 22114"/>
                    <a:gd name="connsiteX2" fmla="*/ 254312 w 361210"/>
                    <a:gd name="connsiteY2" fmla="*/ 7735 h 22114"/>
                    <a:gd name="connsiteX3" fmla="*/ 111273 w 361210"/>
                    <a:gd name="connsiteY3" fmla="*/ 15180 h 22114"/>
                    <a:gd name="connsiteX4" fmla="*/ 4229 w 361210"/>
                    <a:gd name="connsiteY4" fmla="*/ 22426 h 22114"/>
                    <a:gd name="connsiteX5" fmla="*/ 98107 w 361210"/>
                    <a:gd name="connsiteY5" fmla="*/ 19146 h 22114"/>
                    <a:gd name="connsiteX6" fmla="*/ 177095 w 361210"/>
                    <a:gd name="connsiteY6" fmla="*/ 15423 h 22114"/>
                    <a:gd name="connsiteX7" fmla="*/ 286055 w 361210"/>
                    <a:gd name="connsiteY7" fmla="*/ 9209 h 22114"/>
                    <a:gd name="connsiteX8" fmla="*/ 347372 w 361210"/>
                    <a:gd name="connsiteY8" fmla="*/ 10919 h 22114"/>
                    <a:gd name="connsiteX9" fmla="*/ 363472 w 361210"/>
                    <a:gd name="connsiteY9" fmla="*/ 10285 h 22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210" h="22114">
                      <a:moveTo>
                        <a:pt x="363472" y="10285"/>
                      </a:moveTo>
                      <a:cubicBezTo>
                        <a:pt x="363472" y="10285"/>
                        <a:pt x="345890" y="3430"/>
                        <a:pt x="308479" y="4307"/>
                      </a:cubicBezTo>
                      <a:cubicBezTo>
                        <a:pt x="308479" y="4307"/>
                        <a:pt x="286976" y="5383"/>
                        <a:pt x="254312" y="7735"/>
                      </a:cubicBezTo>
                      <a:cubicBezTo>
                        <a:pt x="254312" y="7735"/>
                        <a:pt x="172436" y="12187"/>
                        <a:pt x="111273" y="15180"/>
                      </a:cubicBezTo>
                      <a:lnTo>
                        <a:pt x="4229" y="22426"/>
                      </a:lnTo>
                      <a:cubicBezTo>
                        <a:pt x="4229" y="22426"/>
                        <a:pt x="85222" y="18114"/>
                        <a:pt x="98107" y="19146"/>
                      </a:cubicBezTo>
                      <a:cubicBezTo>
                        <a:pt x="98107" y="19146"/>
                        <a:pt x="169649" y="15718"/>
                        <a:pt x="177095" y="15423"/>
                      </a:cubicBezTo>
                      <a:cubicBezTo>
                        <a:pt x="177095" y="15423"/>
                        <a:pt x="271754" y="10573"/>
                        <a:pt x="286055" y="9209"/>
                      </a:cubicBezTo>
                      <a:cubicBezTo>
                        <a:pt x="286055" y="9209"/>
                        <a:pt x="341792" y="4749"/>
                        <a:pt x="347372" y="10919"/>
                      </a:cubicBezTo>
                      <a:cubicBezTo>
                        <a:pt x="347365" y="10919"/>
                        <a:pt x="360486" y="11258"/>
                        <a:pt x="363472" y="10285"/>
                      </a:cubicBezTo>
                      <a:close/>
                    </a:path>
                  </a:pathLst>
                </a:custGeom>
                <a:solidFill>
                  <a:srgbClr val="382228">
                    <a:alpha val="30000"/>
                  </a:srgbClr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orme libre : forme 86">
                  <a:extLst>
                    <a:ext uri="{FF2B5EF4-FFF2-40B4-BE49-F238E27FC236}">
                      <a16:creationId xmlns:a16="http://schemas.microsoft.com/office/drawing/2014/main" id="{5D9C2394-2BB4-4687-9F05-C224B9989A7A}"/>
                    </a:ext>
                  </a:extLst>
                </p:cNvPr>
                <p:cNvSpPr/>
                <p:nvPr/>
              </p:nvSpPr>
              <p:spPr>
                <a:xfrm rot="5400000">
                  <a:off x="-862731" y="1588996"/>
                  <a:ext cx="1046773" cy="530758"/>
                </a:xfrm>
                <a:custGeom>
                  <a:avLst/>
                  <a:gdLst>
                    <a:gd name="connsiteX0" fmla="*/ 4665 w 1046773"/>
                    <a:gd name="connsiteY0" fmla="*/ 40756 h 530757"/>
                    <a:gd name="connsiteX1" fmla="*/ 27922 w 1046773"/>
                    <a:gd name="connsiteY1" fmla="*/ 53347 h 530757"/>
                    <a:gd name="connsiteX2" fmla="*/ 136344 w 1046773"/>
                    <a:gd name="connsiteY2" fmla="*/ 65635 h 530757"/>
                    <a:gd name="connsiteX3" fmla="*/ 223757 w 1046773"/>
                    <a:gd name="connsiteY3" fmla="*/ 86593 h 530757"/>
                    <a:gd name="connsiteX4" fmla="*/ 223905 w 1046773"/>
                    <a:gd name="connsiteY4" fmla="*/ 90168 h 530757"/>
                    <a:gd name="connsiteX5" fmla="*/ 190268 w 1046773"/>
                    <a:gd name="connsiteY5" fmla="*/ 108774 h 530757"/>
                    <a:gd name="connsiteX6" fmla="*/ 140023 w 1046773"/>
                    <a:gd name="connsiteY6" fmla="*/ 136691 h 530757"/>
                    <a:gd name="connsiteX7" fmla="*/ 134243 w 1046773"/>
                    <a:gd name="connsiteY7" fmla="*/ 157110 h 530757"/>
                    <a:gd name="connsiteX8" fmla="*/ 131162 w 1046773"/>
                    <a:gd name="connsiteY8" fmla="*/ 162543 h 530757"/>
                    <a:gd name="connsiteX9" fmla="*/ 37041 w 1046773"/>
                    <a:gd name="connsiteY9" fmla="*/ 177964 h 530757"/>
                    <a:gd name="connsiteX10" fmla="*/ 124852 w 1046773"/>
                    <a:gd name="connsiteY10" fmla="*/ 167489 h 530757"/>
                    <a:gd name="connsiteX11" fmla="*/ 142139 w 1046773"/>
                    <a:gd name="connsiteY11" fmla="*/ 166317 h 530757"/>
                    <a:gd name="connsiteX12" fmla="*/ 163487 w 1046773"/>
                    <a:gd name="connsiteY12" fmla="*/ 170136 h 530757"/>
                    <a:gd name="connsiteX13" fmla="*/ 168337 w 1046773"/>
                    <a:gd name="connsiteY13" fmla="*/ 175178 h 530757"/>
                    <a:gd name="connsiteX14" fmla="*/ 169509 w 1046773"/>
                    <a:gd name="connsiteY14" fmla="*/ 180323 h 530757"/>
                    <a:gd name="connsiteX15" fmla="*/ 171809 w 1046773"/>
                    <a:gd name="connsiteY15" fmla="*/ 180419 h 530757"/>
                    <a:gd name="connsiteX16" fmla="*/ 173770 w 1046773"/>
                    <a:gd name="connsiteY16" fmla="*/ 177234 h 530757"/>
                    <a:gd name="connsiteX17" fmla="*/ 172495 w 1046773"/>
                    <a:gd name="connsiteY17" fmla="*/ 173755 h 530757"/>
                    <a:gd name="connsiteX18" fmla="*/ 178326 w 1046773"/>
                    <a:gd name="connsiteY18" fmla="*/ 169937 h 530757"/>
                    <a:gd name="connsiteX19" fmla="*/ 215685 w 1046773"/>
                    <a:gd name="connsiteY19" fmla="*/ 160582 h 530757"/>
                    <a:gd name="connsiteX20" fmla="*/ 232729 w 1046773"/>
                    <a:gd name="connsiteY20" fmla="*/ 159410 h 530757"/>
                    <a:gd name="connsiteX21" fmla="*/ 265098 w 1046773"/>
                    <a:gd name="connsiteY21" fmla="*/ 159454 h 530757"/>
                    <a:gd name="connsiteX22" fmla="*/ 328663 w 1046773"/>
                    <a:gd name="connsiteY22" fmla="*/ 162145 h 530757"/>
                    <a:gd name="connsiteX23" fmla="*/ 381695 w 1046773"/>
                    <a:gd name="connsiteY23" fmla="*/ 176637 h 530757"/>
                    <a:gd name="connsiteX24" fmla="*/ 386103 w 1046773"/>
                    <a:gd name="connsiteY24" fmla="*/ 182616 h 530757"/>
                    <a:gd name="connsiteX25" fmla="*/ 384784 w 1046773"/>
                    <a:gd name="connsiteY25" fmla="*/ 195538 h 530757"/>
                    <a:gd name="connsiteX26" fmla="*/ 384636 w 1046773"/>
                    <a:gd name="connsiteY26" fmla="*/ 201170 h 530757"/>
                    <a:gd name="connsiteX27" fmla="*/ 387327 w 1046773"/>
                    <a:gd name="connsiteY27" fmla="*/ 201863 h 530757"/>
                    <a:gd name="connsiteX28" fmla="*/ 389089 w 1046773"/>
                    <a:gd name="connsiteY28" fmla="*/ 201126 h 530757"/>
                    <a:gd name="connsiteX29" fmla="*/ 390850 w 1046773"/>
                    <a:gd name="connsiteY29" fmla="*/ 196570 h 530757"/>
                    <a:gd name="connsiteX30" fmla="*/ 390113 w 1046773"/>
                    <a:gd name="connsiteY30" fmla="*/ 180906 h 530757"/>
                    <a:gd name="connsiteX31" fmla="*/ 394470 w 1046773"/>
                    <a:gd name="connsiteY31" fmla="*/ 177574 h 530757"/>
                    <a:gd name="connsiteX32" fmla="*/ 431343 w 1046773"/>
                    <a:gd name="connsiteY32" fmla="*/ 169686 h 530757"/>
                    <a:gd name="connsiteX33" fmla="*/ 441671 w 1046773"/>
                    <a:gd name="connsiteY33" fmla="*/ 169538 h 530757"/>
                    <a:gd name="connsiteX34" fmla="*/ 524336 w 1046773"/>
                    <a:gd name="connsiteY34" fmla="*/ 181982 h 530757"/>
                    <a:gd name="connsiteX35" fmla="*/ 541033 w 1046773"/>
                    <a:gd name="connsiteY35" fmla="*/ 190061 h 530757"/>
                    <a:gd name="connsiteX36" fmla="*/ 606803 w 1046773"/>
                    <a:gd name="connsiteY36" fmla="*/ 238102 h 530757"/>
                    <a:gd name="connsiteX37" fmla="*/ 614440 w 1046773"/>
                    <a:gd name="connsiteY37" fmla="*/ 249948 h 530757"/>
                    <a:gd name="connsiteX38" fmla="*/ 611498 w 1046773"/>
                    <a:gd name="connsiteY38" fmla="*/ 252646 h 530757"/>
                    <a:gd name="connsiteX39" fmla="*/ 611307 w 1046773"/>
                    <a:gd name="connsiteY39" fmla="*/ 252941 h 530757"/>
                    <a:gd name="connsiteX40" fmla="*/ 547056 w 1046773"/>
                    <a:gd name="connsiteY40" fmla="*/ 240350 h 530757"/>
                    <a:gd name="connsiteX41" fmla="*/ 454261 w 1046773"/>
                    <a:gd name="connsiteY41" fmla="*/ 225806 h 530757"/>
                    <a:gd name="connsiteX42" fmla="*/ 432419 w 1046773"/>
                    <a:gd name="connsiteY42" fmla="*/ 226440 h 530757"/>
                    <a:gd name="connsiteX43" fmla="*/ 418656 w 1046773"/>
                    <a:gd name="connsiteY43" fmla="*/ 223506 h 530757"/>
                    <a:gd name="connsiteX44" fmla="*/ 393585 w 1046773"/>
                    <a:gd name="connsiteY44" fmla="*/ 207296 h 530757"/>
                    <a:gd name="connsiteX45" fmla="*/ 390990 w 1046773"/>
                    <a:gd name="connsiteY45" fmla="*/ 204605 h 530757"/>
                    <a:gd name="connsiteX46" fmla="*/ 388786 w 1046773"/>
                    <a:gd name="connsiteY46" fmla="*/ 205829 h 530757"/>
                    <a:gd name="connsiteX47" fmla="*/ 386973 w 1046773"/>
                    <a:gd name="connsiteY47" fmla="*/ 207053 h 530757"/>
                    <a:gd name="connsiteX48" fmla="*/ 385454 w 1046773"/>
                    <a:gd name="connsiteY48" fmla="*/ 209404 h 530757"/>
                    <a:gd name="connsiteX49" fmla="*/ 411653 w 1046773"/>
                    <a:gd name="connsiteY49" fmla="*/ 226639 h 530757"/>
                    <a:gd name="connsiteX50" fmla="*/ 411896 w 1046773"/>
                    <a:gd name="connsiteY50" fmla="*/ 226838 h 530757"/>
                    <a:gd name="connsiteX51" fmla="*/ 419585 w 1046773"/>
                    <a:gd name="connsiteY51" fmla="*/ 232124 h 530757"/>
                    <a:gd name="connsiteX52" fmla="*/ 419482 w 1046773"/>
                    <a:gd name="connsiteY52" fmla="*/ 239466 h 530757"/>
                    <a:gd name="connsiteX53" fmla="*/ 418406 w 1046773"/>
                    <a:gd name="connsiteY53" fmla="*/ 265908 h 530757"/>
                    <a:gd name="connsiteX54" fmla="*/ 418944 w 1046773"/>
                    <a:gd name="connsiteY54" fmla="*/ 277666 h 530757"/>
                    <a:gd name="connsiteX55" fmla="*/ 405424 w 1046773"/>
                    <a:gd name="connsiteY55" fmla="*/ 280165 h 530757"/>
                    <a:gd name="connsiteX56" fmla="*/ 338725 w 1046773"/>
                    <a:gd name="connsiteY56" fmla="*/ 268702 h 530757"/>
                    <a:gd name="connsiteX57" fmla="*/ 228637 w 1046773"/>
                    <a:gd name="connsiteY57" fmla="*/ 256657 h 530757"/>
                    <a:gd name="connsiteX58" fmla="*/ 219091 w 1046773"/>
                    <a:gd name="connsiteY58" fmla="*/ 251511 h 530757"/>
                    <a:gd name="connsiteX59" fmla="*/ 195443 w 1046773"/>
                    <a:gd name="connsiteY59" fmla="*/ 218066 h 530757"/>
                    <a:gd name="connsiteX60" fmla="*/ 177419 w 1046773"/>
                    <a:gd name="connsiteY60" fmla="*/ 188248 h 530757"/>
                    <a:gd name="connsiteX61" fmla="*/ 177471 w 1046773"/>
                    <a:gd name="connsiteY61" fmla="*/ 186287 h 530757"/>
                    <a:gd name="connsiteX62" fmla="*/ 176395 w 1046773"/>
                    <a:gd name="connsiteY62" fmla="*/ 183250 h 530757"/>
                    <a:gd name="connsiteX63" fmla="*/ 174729 w 1046773"/>
                    <a:gd name="connsiteY63" fmla="*/ 183832 h 530757"/>
                    <a:gd name="connsiteX64" fmla="*/ 173210 w 1046773"/>
                    <a:gd name="connsiteY64" fmla="*/ 184075 h 530757"/>
                    <a:gd name="connsiteX65" fmla="*/ 171831 w 1046773"/>
                    <a:gd name="connsiteY65" fmla="*/ 186228 h 530757"/>
                    <a:gd name="connsiteX66" fmla="*/ 183442 w 1046773"/>
                    <a:gd name="connsiteY66" fmla="*/ 208210 h 530757"/>
                    <a:gd name="connsiteX67" fmla="*/ 207392 w 1046773"/>
                    <a:gd name="connsiteY67" fmla="*/ 240970 h 530757"/>
                    <a:gd name="connsiteX68" fmla="*/ 214882 w 1046773"/>
                    <a:gd name="connsiteY68" fmla="*/ 252233 h 530757"/>
                    <a:gd name="connsiteX69" fmla="*/ 215221 w 1046773"/>
                    <a:gd name="connsiteY69" fmla="*/ 255860 h 530757"/>
                    <a:gd name="connsiteX70" fmla="*/ 212921 w 1046773"/>
                    <a:gd name="connsiteY70" fmla="*/ 258256 h 530757"/>
                    <a:gd name="connsiteX71" fmla="*/ 188189 w 1046773"/>
                    <a:gd name="connsiteY71" fmla="*/ 273044 h 530757"/>
                    <a:gd name="connsiteX72" fmla="*/ 126783 w 1046773"/>
                    <a:gd name="connsiteY72" fmla="*/ 297385 h 530757"/>
                    <a:gd name="connsiteX73" fmla="*/ 169583 w 1046773"/>
                    <a:gd name="connsiteY73" fmla="*/ 285236 h 530757"/>
                    <a:gd name="connsiteX74" fmla="*/ 213562 w 1046773"/>
                    <a:gd name="connsiteY74" fmla="*/ 262716 h 530757"/>
                    <a:gd name="connsiteX75" fmla="*/ 225217 w 1046773"/>
                    <a:gd name="connsiteY75" fmla="*/ 260165 h 530757"/>
                    <a:gd name="connsiteX76" fmla="*/ 335939 w 1046773"/>
                    <a:gd name="connsiteY76" fmla="*/ 271916 h 530757"/>
                    <a:gd name="connsiteX77" fmla="*/ 392111 w 1046773"/>
                    <a:gd name="connsiteY77" fmla="*/ 281418 h 530757"/>
                    <a:gd name="connsiteX78" fmla="*/ 408078 w 1046773"/>
                    <a:gd name="connsiteY78" fmla="*/ 284846 h 530757"/>
                    <a:gd name="connsiteX79" fmla="*/ 414292 w 1046773"/>
                    <a:gd name="connsiteY79" fmla="*/ 290234 h 530757"/>
                    <a:gd name="connsiteX80" fmla="*/ 416939 w 1046773"/>
                    <a:gd name="connsiteY80" fmla="*/ 306054 h 530757"/>
                    <a:gd name="connsiteX81" fmla="*/ 419703 w 1046773"/>
                    <a:gd name="connsiteY81" fmla="*/ 315335 h 530757"/>
                    <a:gd name="connsiteX82" fmla="*/ 410813 w 1046773"/>
                    <a:gd name="connsiteY82" fmla="*/ 317318 h 530757"/>
                    <a:gd name="connsiteX83" fmla="*/ 302833 w 1046773"/>
                    <a:gd name="connsiteY83" fmla="*/ 365867 h 530757"/>
                    <a:gd name="connsiteX84" fmla="*/ 252116 w 1046773"/>
                    <a:gd name="connsiteY84" fmla="*/ 427531 h 530757"/>
                    <a:gd name="connsiteX85" fmla="*/ 272536 w 1046773"/>
                    <a:gd name="connsiteY85" fmla="*/ 449779 h 530757"/>
                    <a:gd name="connsiteX86" fmla="*/ 286800 w 1046773"/>
                    <a:gd name="connsiteY86" fmla="*/ 458720 h 530757"/>
                    <a:gd name="connsiteX87" fmla="*/ 480770 w 1046773"/>
                    <a:gd name="connsiteY87" fmla="*/ 526738 h 530757"/>
                    <a:gd name="connsiteX88" fmla="*/ 480792 w 1046773"/>
                    <a:gd name="connsiteY88" fmla="*/ 526738 h 530757"/>
                    <a:gd name="connsiteX89" fmla="*/ 497430 w 1046773"/>
                    <a:gd name="connsiteY89" fmla="*/ 526208 h 530757"/>
                    <a:gd name="connsiteX90" fmla="*/ 504551 w 1046773"/>
                    <a:gd name="connsiteY90" fmla="*/ 523053 h 530757"/>
                    <a:gd name="connsiteX91" fmla="*/ 505103 w 1046773"/>
                    <a:gd name="connsiteY91" fmla="*/ 522927 h 530757"/>
                    <a:gd name="connsiteX92" fmla="*/ 522206 w 1046773"/>
                    <a:gd name="connsiteY92" fmla="*/ 526576 h 530757"/>
                    <a:gd name="connsiteX93" fmla="*/ 534045 w 1046773"/>
                    <a:gd name="connsiteY93" fmla="*/ 525994 h 530757"/>
                    <a:gd name="connsiteX94" fmla="*/ 654372 w 1046773"/>
                    <a:gd name="connsiteY94" fmla="*/ 496574 h 530757"/>
                    <a:gd name="connsiteX95" fmla="*/ 674806 w 1046773"/>
                    <a:gd name="connsiteY95" fmla="*/ 500849 h 530757"/>
                    <a:gd name="connsiteX96" fmla="*/ 677202 w 1046773"/>
                    <a:gd name="connsiteY96" fmla="*/ 500879 h 530757"/>
                    <a:gd name="connsiteX97" fmla="*/ 979999 w 1046773"/>
                    <a:gd name="connsiteY97" fmla="*/ 361776 h 530757"/>
                    <a:gd name="connsiteX98" fmla="*/ 988654 w 1046773"/>
                    <a:gd name="connsiteY98" fmla="*/ 364341 h 530757"/>
                    <a:gd name="connsiteX99" fmla="*/ 991580 w 1046773"/>
                    <a:gd name="connsiteY99" fmla="*/ 370253 h 530757"/>
                    <a:gd name="connsiteX100" fmla="*/ 1001937 w 1046773"/>
                    <a:gd name="connsiteY100" fmla="*/ 379859 h 530757"/>
                    <a:gd name="connsiteX101" fmla="*/ 1011351 w 1046773"/>
                    <a:gd name="connsiteY101" fmla="*/ 370880 h 530757"/>
                    <a:gd name="connsiteX102" fmla="*/ 1012309 w 1046773"/>
                    <a:gd name="connsiteY102" fmla="*/ 369192 h 530757"/>
                    <a:gd name="connsiteX103" fmla="*/ 1012884 w 1046773"/>
                    <a:gd name="connsiteY103" fmla="*/ 359933 h 530757"/>
                    <a:gd name="connsiteX104" fmla="*/ 1013194 w 1046773"/>
                    <a:gd name="connsiteY104" fmla="*/ 352554 h 530757"/>
                    <a:gd name="connsiteX105" fmla="*/ 1012604 w 1046773"/>
                    <a:gd name="connsiteY105" fmla="*/ 349893 h 530757"/>
                    <a:gd name="connsiteX106" fmla="*/ 1006021 w 1046773"/>
                    <a:gd name="connsiteY106" fmla="*/ 337103 h 530757"/>
                    <a:gd name="connsiteX107" fmla="*/ 1008248 w 1046773"/>
                    <a:gd name="connsiteY107" fmla="*/ 327712 h 530757"/>
                    <a:gd name="connsiteX108" fmla="*/ 1017256 w 1046773"/>
                    <a:gd name="connsiteY108" fmla="*/ 305663 h 530757"/>
                    <a:gd name="connsiteX109" fmla="*/ 1015479 w 1046773"/>
                    <a:gd name="connsiteY109" fmla="*/ 299368 h 530757"/>
                    <a:gd name="connsiteX110" fmla="*/ 1008329 w 1046773"/>
                    <a:gd name="connsiteY110" fmla="*/ 294075 h 530757"/>
                    <a:gd name="connsiteX111" fmla="*/ 1006110 w 1046773"/>
                    <a:gd name="connsiteY111" fmla="*/ 293117 h 530757"/>
                    <a:gd name="connsiteX112" fmla="*/ 992819 w 1046773"/>
                    <a:gd name="connsiteY112" fmla="*/ 294222 h 530757"/>
                    <a:gd name="connsiteX113" fmla="*/ 991027 w 1046773"/>
                    <a:gd name="connsiteY113" fmla="*/ 294466 h 530757"/>
                    <a:gd name="connsiteX114" fmla="*/ 975665 w 1046773"/>
                    <a:gd name="connsiteY114" fmla="*/ 291841 h 530757"/>
                    <a:gd name="connsiteX115" fmla="*/ 962868 w 1046773"/>
                    <a:gd name="connsiteY115" fmla="*/ 292416 h 530757"/>
                    <a:gd name="connsiteX116" fmla="*/ 955577 w 1046773"/>
                    <a:gd name="connsiteY116" fmla="*/ 292785 h 530757"/>
                    <a:gd name="connsiteX117" fmla="*/ 950800 w 1046773"/>
                    <a:gd name="connsiteY117" fmla="*/ 290684 h 530757"/>
                    <a:gd name="connsiteX118" fmla="*/ 949724 w 1046773"/>
                    <a:gd name="connsiteY118" fmla="*/ 289409 h 530757"/>
                    <a:gd name="connsiteX119" fmla="*/ 968581 w 1046773"/>
                    <a:gd name="connsiteY119" fmla="*/ 286961 h 530757"/>
                    <a:gd name="connsiteX120" fmla="*/ 981054 w 1046773"/>
                    <a:gd name="connsiteY120" fmla="*/ 284072 h 530757"/>
                    <a:gd name="connsiteX121" fmla="*/ 984540 w 1046773"/>
                    <a:gd name="connsiteY121" fmla="*/ 285244 h 530757"/>
                    <a:gd name="connsiteX122" fmla="*/ 987917 w 1046773"/>
                    <a:gd name="connsiteY122" fmla="*/ 286858 h 530757"/>
                    <a:gd name="connsiteX123" fmla="*/ 977626 w 1046773"/>
                    <a:gd name="connsiteY123" fmla="*/ 280496 h 530757"/>
                    <a:gd name="connsiteX124" fmla="*/ 984681 w 1046773"/>
                    <a:gd name="connsiteY124" fmla="*/ 275351 h 530757"/>
                    <a:gd name="connsiteX125" fmla="*/ 996335 w 1046773"/>
                    <a:gd name="connsiteY125" fmla="*/ 270699 h 530757"/>
                    <a:gd name="connsiteX126" fmla="*/ 994522 w 1046773"/>
                    <a:gd name="connsiteY126" fmla="*/ 268053 h 530757"/>
                    <a:gd name="connsiteX127" fmla="*/ 986096 w 1046773"/>
                    <a:gd name="connsiteY127" fmla="*/ 272852 h 530757"/>
                    <a:gd name="connsiteX128" fmla="*/ 978260 w 1046773"/>
                    <a:gd name="connsiteY128" fmla="*/ 271238 h 530757"/>
                    <a:gd name="connsiteX129" fmla="*/ 982034 w 1046773"/>
                    <a:gd name="connsiteY129" fmla="*/ 262369 h 530757"/>
                    <a:gd name="connsiteX130" fmla="*/ 991389 w 1046773"/>
                    <a:gd name="connsiteY130" fmla="*/ 261883 h 530757"/>
                    <a:gd name="connsiteX131" fmla="*/ 991315 w 1046773"/>
                    <a:gd name="connsiteY131" fmla="*/ 261573 h 530757"/>
                    <a:gd name="connsiteX132" fmla="*/ 992516 w 1046773"/>
                    <a:gd name="connsiteY132" fmla="*/ 263932 h 530757"/>
                    <a:gd name="connsiteX133" fmla="*/ 1004753 w 1046773"/>
                    <a:gd name="connsiteY133" fmla="*/ 280828 h 530757"/>
                    <a:gd name="connsiteX134" fmla="*/ 1007547 w 1046773"/>
                    <a:gd name="connsiteY134" fmla="*/ 280290 h 530757"/>
                    <a:gd name="connsiteX135" fmla="*/ 1007739 w 1046773"/>
                    <a:gd name="connsiteY135" fmla="*/ 278329 h 530757"/>
                    <a:gd name="connsiteX136" fmla="*/ 1012788 w 1046773"/>
                    <a:gd name="connsiteY136" fmla="*/ 281462 h 530757"/>
                    <a:gd name="connsiteX137" fmla="*/ 1018767 w 1046773"/>
                    <a:gd name="connsiteY137" fmla="*/ 286364 h 530757"/>
                    <a:gd name="connsiteX138" fmla="*/ 1021752 w 1046773"/>
                    <a:gd name="connsiteY138" fmla="*/ 277843 h 530757"/>
                    <a:gd name="connsiteX139" fmla="*/ 1018516 w 1046773"/>
                    <a:gd name="connsiteY139" fmla="*/ 272948 h 530757"/>
                    <a:gd name="connsiteX140" fmla="*/ 1030422 w 1046773"/>
                    <a:gd name="connsiteY140" fmla="*/ 265701 h 530757"/>
                    <a:gd name="connsiteX141" fmla="*/ 1039577 w 1046773"/>
                    <a:gd name="connsiteY141" fmla="*/ 259870 h 530757"/>
                    <a:gd name="connsiteX142" fmla="*/ 1044619 w 1046773"/>
                    <a:gd name="connsiteY142" fmla="*/ 250177 h 530757"/>
                    <a:gd name="connsiteX143" fmla="*/ 1044428 w 1046773"/>
                    <a:gd name="connsiteY143" fmla="*/ 226868 h 530757"/>
                    <a:gd name="connsiteX144" fmla="*/ 1035958 w 1046773"/>
                    <a:gd name="connsiteY144" fmla="*/ 225157 h 530757"/>
                    <a:gd name="connsiteX145" fmla="*/ 993445 w 1046773"/>
                    <a:gd name="connsiteY145" fmla="*/ 236716 h 530757"/>
                    <a:gd name="connsiteX146" fmla="*/ 987813 w 1046773"/>
                    <a:gd name="connsiteY146" fmla="*/ 248931 h 530757"/>
                    <a:gd name="connsiteX147" fmla="*/ 987614 w 1046773"/>
                    <a:gd name="connsiteY147" fmla="*/ 248806 h 530757"/>
                    <a:gd name="connsiteX148" fmla="*/ 964792 w 1046773"/>
                    <a:gd name="connsiteY148" fmla="*/ 246948 h 530757"/>
                    <a:gd name="connsiteX149" fmla="*/ 931443 w 1046773"/>
                    <a:gd name="connsiteY149" fmla="*/ 245090 h 530757"/>
                    <a:gd name="connsiteX150" fmla="*/ 919913 w 1046773"/>
                    <a:gd name="connsiteY150" fmla="*/ 243491 h 530757"/>
                    <a:gd name="connsiteX151" fmla="*/ 787386 w 1046773"/>
                    <a:gd name="connsiteY151" fmla="*/ 207163 h 530757"/>
                    <a:gd name="connsiteX152" fmla="*/ 781990 w 1046773"/>
                    <a:gd name="connsiteY152" fmla="*/ 205365 h 530757"/>
                    <a:gd name="connsiteX153" fmla="*/ 733602 w 1046773"/>
                    <a:gd name="connsiteY153" fmla="*/ 190739 h 530757"/>
                    <a:gd name="connsiteX154" fmla="*/ 469904 w 1046773"/>
                    <a:gd name="connsiteY154" fmla="*/ 96117 h 530757"/>
                    <a:gd name="connsiteX155" fmla="*/ 444833 w 1046773"/>
                    <a:gd name="connsiteY155" fmla="*/ 86372 h 530757"/>
                    <a:gd name="connsiteX156" fmla="*/ 448688 w 1046773"/>
                    <a:gd name="connsiteY156" fmla="*/ 88509 h 530757"/>
                    <a:gd name="connsiteX157" fmla="*/ 438906 w 1046773"/>
                    <a:gd name="connsiteY157" fmla="*/ 85001 h 530757"/>
                    <a:gd name="connsiteX158" fmla="*/ 436422 w 1046773"/>
                    <a:gd name="connsiteY158" fmla="*/ 85996 h 530757"/>
                    <a:gd name="connsiteX159" fmla="*/ 420595 w 1046773"/>
                    <a:gd name="connsiteY159" fmla="*/ 76929 h 530757"/>
                    <a:gd name="connsiteX160" fmla="*/ 273737 w 1046773"/>
                    <a:gd name="connsiteY160" fmla="*/ 31291 h 530757"/>
                    <a:gd name="connsiteX161" fmla="*/ 140635 w 1046773"/>
                    <a:gd name="connsiteY161" fmla="*/ 6043 h 530757"/>
                    <a:gd name="connsiteX162" fmla="*/ 17278 w 1046773"/>
                    <a:gd name="connsiteY162" fmla="*/ 18553 h 530757"/>
                    <a:gd name="connsiteX163" fmla="*/ 4665 w 1046773"/>
                    <a:gd name="connsiteY163" fmla="*/ 40756 h 530757"/>
                    <a:gd name="connsiteX164" fmla="*/ 987261 w 1046773"/>
                    <a:gd name="connsiteY164" fmla="*/ 254371 h 530757"/>
                    <a:gd name="connsiteX165" fmla="*/ 988521 w 1046773"/>
                    <a:gd name="connsiteY165" fmla="*/ 258249 h 530757"/>
                    <a:gd name="connsiteX166" fmla="*/ 988042 w 1046773"/>
                    <a:gd name="connsiteY166" fmla="*/ 258042 h 530757"/>
                    <a:gd name="connsiteX167" fmla="*/ 987261 w 1046773"/>
                    <a:gd name="connsiteY167" fmla="*/ 254371 h 530757"/>
                    <a:gd name="connsiteX168" fmla="*/ 774043 w 1046773"/>
                    <a:gd name="connsiteY168" fmla="*/ 219481 h 530757"/>
                    <a:gd name="connsiteX169" fmla="*/ 770962 w 1046773"/>
                    <a:gd name="connsiteY169" fmla="*/ 218575 h 530757"/>
                    <a:gd name="connsiteX170" fmla="*/ 674150 w 1046773"/>
                    <a:gd name="connsiteY170" fmla="*/ 188403 h 530757"/>
                    <a:gd name="connsiteX171" fmla="*/ 584924 w 1046773"/>
                    <a:gd name="connsiteY171" fmla="*/ 158732 h 530757"/>
                    <a:gd name="connsiteX172" fmla="*/ 556211 w 1046773"/>
                    <a:gd name="connsiteY172" fmla="*/ 147335 h 530757"/>
                    <a:gd name="connsiteX173" fmla="*/ 557324 w 1046773"/>
                    <a:gd name="connsiteY173" fmla="*/ 147704 h 530757"/>
                    <a:gd name="connsiteX174" fmla="*/ 560383 w 1046773"/>
                    <a:gd name="connsiteY174" fmla="*/ 148986 h 530757"/>
                    <a:gd name="connsiteX175" fmla="*/ 657932 w 1046773"/>
                    <a:gd name="connsiteY175" fmla="*/ 182476 h 530757"/>
                    <a:gd name="connsiteX176" fmla="*/ 759300 w 1046773"/>
                    <a:gd name="connsiteY176" fmla="*/ 214587 h 530757"/>
                    <a:gd name="connsiteX177" fmla="*/ 875602 w 1046773"/>
                    <a:gd name="connsiteY177" fmla="*/ 312401 h 530757"/>
                    <a:gd name="connsiteX178" fmla="*/ 830001 w 1046773"/>
                    <a:gd name="connsiteY178" fmla="*/ 312275 h 530757"/>
                    <a:gd name="connsiteX179" fmla="*/ 850443 w 1046773"/>
                    <a:gd name="connsiteY179" fmla="*/ 311332 h 530757"/>
                    <a:gd name="connsiteX180" fmla="*/ 875602 w 1046773"/>
                    <a:gd name="connsiteY180" fmla="*/ 312401 h 530757"/>
                    <a:gd name="connsiteX181" fmla="*/ 413260 w 1046773"/>
                    <a:gd name="connsiteY181" fmla="*/ 327741 h 530757"/>
                    <a:gd name="connsiteX182" fmla="*/ 472653 w 1046773"/>
                    <a:gd name="connsiteY182" fmla="*/ 322323 h 530757"/>
                    <a:gd name="connsiteX183" fmla="*/ 476406 w 1046773"/>
                    <a:gd name="connsiteY183" fmla="*/ 322345 h 530757"/>
                    <a:gd name="connsiteX184" fmla="*/ 638619 w 1046773"/>
                    <a:gd name="connsiteY184" fmla="*/ 319595 h 530757"/>
                    <a:gd name="connsiteX185" fmla="*/ 793357 w 1046773"/>
                    <a:gd name="connsiteY185" fmla="*/ 313772 h 530757"/>
                    <a:gd name="connsiteX186" fmla="*/ 834269 w 1046773"/>
                    <a:gd name="connsiteY186" fmla="*/ 315829 h 530757"/>
                    <a:gd name="connsiteX187" fmla="*/ 885348 w 1046773"/>
                    <a:gd name="connsiteY187" fmla="*/ 315438 h 530757"/>
                    <a:gd name="connsiteX188" fmla="*/ 909711 w 1046773"/>
                    <a:gd name="connsiteY188" fmla="*/ 307757 h 530757"/>
                    <a:gd name="connsiteX189" fmla="*/ 911716 w 1046773"/>
                    <a:gd name="connsiteY189" fmla="*/ 307698 h 530757"/>
                    <a:gd name="connsiteX190" fmla="*/ 933123 w 1046773"/>
                    <a:gd name="connsiteY190" fmla="*/ 307432 h 530757"/>
                    <a:gd name="connsiteX191" fmla="*/ 950424 w 1046773"/>
                    <a:gd name="connsiteY191" fmla="*/ 304277 h 530757"/>
                    <a:gd name="connsiteX192" fmla="*/ 952430 w 1046773"/>
                    <a:gd name="connsiteY192" fmla="*/ 307447 h 530757"/>
                    <a:gd name="connsiteX193" fmla="*/ 955223 w 1046773"/>
                    <a:gd name="connsiteY193" fmla="*/ 317192 h 530757"/>
                    <a:gd name="connsiteX194" fmla="*/ 954435 w 1046773"/>
                    <a:gd name="connsiteY194" fmla="*/ 318121 h 530757"/>
                    <a:gd name="connsiteX195" fmla="*/ 949982 w 1046773"/>
                    <a:gd name="connsiteY195" fmla="*/ 315718 h 530757"/>
                    <a:gd name="connsiteX196" fmla="*/ 950815 w 1046773"/>
                    <a:gd name="connsiteY196" fmla="*/ 320812 h 530757"/>
                    <a:gd name="connsiteX197" fmla="*/ 950078 w 1046773"/>
                    <a:gd name="connsiteY197" fmla="*/ 323849 h 530757"/>
                    <a:gd name="connsiteX198" fmla="*/ 949046 w 1046773"/>
                    <a:gd name="connsiteY198" fmla="*/ 327033 h 530757"/>
                    <a:gd name="connsiteX199" fmla="*/ 955408 w 1046773"/>
                    <a:gd name="connsiteY199" fmla="*/ 329872 h 530757"/>
                    <a:gd name="connsiteX200" fmla="*/ 962366 w 1046773"/>
                    <a:gd name="connsiteY200" fmla="*/ 331243 h 530757"/>
                    <a:gd name="connsiteX201" fmla="*/ 968824 w 1046773"/>
                    <a:gd name="connsiteY201" fmla="*/ 326982 h 530757"/>
                    <a:gd name="connsiteX202" fmla="*/ 970438 w 1046773"/>
                    <a:gd name="connsiteY202" fmla="*/ 319831 h 530757"/>
                    <a:gd name="connsiteX203" fmla="*/ 971670 w 1046773"/>
                    <a:gd name="connsiteY203" fmla="*/ 316352 h 530757"/>
                    <a:gd name="connsiteX204" fmla="*/ 972112 w 1046773"/>
                    <a:gd name="connsiteY204" fmla="*/ 313565 h 530757"/>
                    <a:gd name="connsiteX205" fmla="*/ 972694 w 1046773"/>
                    <a:gd name="connsiteY205" fmla="*/ 305435 h 530757"/>
                    <a:gd name="connsiteX206" fmla="*/ 971308 w 1046773"/>
                    <a:gd name="connsiteY206" fmla="*/ 302648 h 530757"/>
                    <a:gd name="connsiteX207" fmla="*/ 984821 w 1046773"/>
                    <a:gd name="connsiteY207" fmla="*/ 303356 h 530757"/>
                    <a:gd name="connsiteX208" fmla="*/ 984828 w 1046773"/>
                    <a:gd name="connsiteY208" fmla="*/ 303341 h 530757"/>
                    <a:gd name="connsiteX209" fmla="*/ 995797 w 1046773"/>
                    <a:gd name="connsiteY209" fmla="*/ 304484 h 530757"/>
                    <a:gd name="connsiteX210" fmla="*/ 1003154 w 1046773"/>
                    <a:gd name="connsiteY210" fmla="*/ 303555 h 530757"/>
                    <a:gd name="connsiteX211" fmla="*/ 1005793 w 1046773"/>
                    <a:gd name="connsiteY211" fmla="*/ 305508 h 530757"/>
                    <a:gd name="connsiteX212" fmla="*/ 998097 w 1046773"/>
                    <a:gd name="connsiteY212" fmla="*/ 324490 h 530757"/>
                    <a:gd name="connsiteX213" fmla="*/ 995156 w 1046773"/>
                    <a:gd name="connsiteY213" fmla="*/ 336572 h 530757"/>
                    <a:gd name="connsiteX214" fmla="*/ 995598 w 1046773"/>
                    <a:gd name="connsiteY214" fmla="*/ 340251 h 530757"/>
                    <a:gd name="connsiteX215" fmla="*/ 1002454 w 1046773"/>
                    <a:gd name="connsiteY215" fmla="*/ 353542 h 530757"/>
                    <a:gd name="connsiteX216" fmla="*/ 1001584 w 1046773"/>
                    <a:gd name="connsiteY216" fmla="*/ 366494 h 530757"/>
                    <a:gd name="connsiteX217" fmla="*/ 992878 w 1046773"/>
                    <a:gd name="connsiteY217" fmla="*/ 353955 h 530757"/>
                    <a:gd name="connsiteX218" fmla="*/ 987526 w 1046773"/>
                    <a:gd name="connsiteY218" fmla="*/ 353682 h 530757"/>
                    <a:gd name="connsiteX219" fmla="*/ 984953 w 1046773"/>
                    <a:gd name="connsiteY219" fmla="*/ 351522 h 530757"/>
                    <a:gd name="connsiteX220" fmla="*/ 981046 w 1046773"/>
                    <a:gd name="connsiteY220" fmla="*/ 348787 h 530757"/>
                    <a:gd name="connsiteX221" fmla="*/ 976513 w 1046773"/>
                    <a:gd name="connsiteY221" fmla="*/ 350269 h 530757"/>
                    <a:gd name="connsiteX222" fmla="*/ 677180 w 1046773"/>
                    <a:gd name="connsiteY222" fmla="*/ 490234 h 530757"/>
                    <a:gd name="connsiteX223" fmla="*/ 675027 w 1046773"/>
                    <a:gd name="connsiteY223" fmla="*/ 490212 h 530757"/>
                    <a:gd name="connsiteX224" fmla="*/ 660866 w 1046773"/>
                    <a:gd name="connsiteY224" fmla="*/ 488104 h 530757"/>
                    <a:gd name="connsiteX225" fmla="*/ 657955 w 1046773"/>
                    <a:gd name="connsiteY225" fmla="*/ 484101 h 530757"/>
                    <a:gd name="connsiteX226" fmla="*/ 651298 w 1046773"/>
                    <a:gd name="connsiteY226" fmla="*/ 485715 h 530757"/>
                    <a:gd name="connsiteX227" fmla="*/ 532762 w 1046773"/>
                    <a:gd name="connsiteY227" fmla="*/ 515445 h 530757"/>
                    <a:gd name="connsiteX228" fmla="*/ 522184 w 1046773"/>
                    <a:gd name="connsiteY228" fmla="*/ 515932 h 530757"/>
                    <a:gd name="connsiteX229" fmla="*/ 511856 w 1046773"/>
                    <a:gd name="connsiteY229" fmla="*/ 514737 h 530757"/>
                    <a:gd name="connsiteX230" fmla="*/ 511856 w 1046773"/>
                    <a:gd name="connsiteY230" fmla="*/ 514745 h 530757"/>
                    <a:gd name="connsiteX231" fmla="*/ 505406 w 1046773"/>
                    <a:gd name="connsiteY231" fmla="*/ 512261 h 530757"/>
                    <a:gd name="connsiteX232" fmla="*/ 499214 w 1046773"/>
                    <a:gd name="connsiteY232" fmla="*/ 513720 h 530757"/>
                    <a:gd name="connsiteX233" fmla="*/ 497363 w 1046773"/>
                    <a:gd name="connsiteY233" fmla="*/ 515202 h 530757"/>
                    <a:gd name="connsiteX234" fmla="*/ 496199 w 1046773"/>
                    <a:gd name="connsiteY234" fmla="*/ 515659 h 530757"/>
                    <a:gd name="connsiteX235" fmla="*/ 480777 w 1046773"/>
                    <a:gd name="connsiteY235" fmla="*/ 516101 h 530757"/>
                    <a:gd name="connsiteX236" fmla="*/ 480770 w 1046773"/>
                    <a:gd name="connsiteY236" fmla="*/ 516101 h 530757"/>
                    <a:gd name="connsiteX237" fmla="*/ 293980 w 1046773"/>
                    <a:gd name="connsiteY237" fmla="*/ 450906 h 530757"/>
                    <a:gd name="connsiteX238" fmla="*/ 276044 w 1046773"/>
                    <a:gd name="connsiteY238" fmla="*/ 439738 h 530757"/>
                    <a:gd name="connsiteX239" fmla="*/ 262761 w 1046773"/>
                    <a:gd name="connsiteY239" fmla="*/ 427067 h 530757"/>
                    <a:gd name="connsiteX240" fmla="*/ 308148 w 1046773"/>
                    <a:gd name="connsiteY240" fmla="*/ 375156 h 530757"/>
                    <a:gd name="connsiteX241" fmla="*/ 413260 w 1046773"/>
                    <a:gd name="connsiteY241" fmla="*/ 327741 h 530757"/>
                    <a:gd name="connsiteX242" fmla="*/ 629478 w 1046773"/>
                    <a:gd name="connsiteY242" fmla="*/ 263475 h 530757"/>
                    <a:gd name="connsiteX243" fmla="*/ 646764 w 1046773"/>
                    <a:gd name="connsiteY243" fmla="*/ 270478 h 530757"/>
                    <a:gd name="connsiteX244" fmla="*/ 653672 w 1046773"/>
                    <a:gd name="connsiteY244" fmla="*/ 274783 h 530757"/>
                    <a:gd name="connsiteX245" fmla="*/ 653922 w 1046773"/>
                    <a:gd name="connsiteY245" fmla="*/ 290065 h 530757"/>
                    <a:gd name="connsiteX246" fmla="*/ 651770 w 1046773"/>
                    <a:gd name="connsiteY246" fmla="*/ 295896 h 530757"/>
                    <a:gd name="connsiteX247" fmla="*/ 651961 w 1046773"/>
                    <a:gd name="connsiteY247" fmla="*/ 299471 h 530757"/>
                    <a:gd name="connsiteX248" fmla="*/ 653826 w 1046773"/>
                    <a:gd name="connsiteY248" fmla="*/ 299375 h 530757"/>
                    <a:gd name="connsiteX249" fmla="*/ 656716 w 1046773"/>
                    <a:gd name="connsiteY249" fmla="*/ 299228 h 530757"/>
                    <a:gd name="connsiteX250" fmla="*/ 659215 w 1046773"/>
                    <a:gd name="connsiteY250" fmla="*/ 298984 h 530757"/>
                    <a:gd name="connsiteX251" fmla="*/ 658972 w 1046773"/>
                    <a:gd name="connsiteY251" fmla="*/ 293986 h 530757"/>
                    <a:gd name="connsiteX252" fmla="*/ 660439 w 1046773"/>
                    <a:gd name="connsiteY252" fmla="*/ 278609 h 530757"/>
                    <a:gd name="connsiteX253" fmla="*/ 663970 w 1046773"/>
                    <a:gd name="connsiteY253" fmla="*/ 273906 h 530757"/>
                    <a:gd name="connsiteX254" fmla="*/ 687869 w 1046773"/>
                    <a:gd name="connsiteY254" fmla="*/ 274253 h 530757"/>
                    <a:gd name="connsiteX255" fmla="*/ 812059 w 1046773"/>
                    <a:gd name="connsiteY255" fmla="*/ 285023 h 530757"/>
                    <a:gd name="connsiteX256" fmla="*/ 909976 w 1046773"/>
                    <a:gd name="connsiteY256" fmla="*/ 292416 h 530757"/>
                    <a:gd name="connsiteX257" fmla="*/ 875381 w 1046773"/>
                    <a:gd name="connsiteY257" fmla="*/ 293846 h 530757"/>
                    <a:gd name="connsiteX258" fmla="*/ 671275 w 1046773"/>
                    <a:gd name="connsiteY258" fmla="*/ 306216 h 530757"/>
                    <a:gd name="connsiteX259" fmla="*/ 664810 w 1046773"/>
                    <a:gd name="connsiteY259" fmla="*/ 306223 h 530757"/>
                    <a:gd name="connsiteX260" fmla="*/ 659031 w 1046773"/>
                    <a:gd name="connsiteY260" fmla="*/ 304314 h 530757"/>
                    <a:gd name="connsiteX261" fmla="*/ 654726 w 1046773"/>
                    <a:gd name="connsiteY261" fmla="*/ 304653 h 530757"/>
                    <a:gd name="connsiteX262" fmla="*/ 653649 w 1046773"/>
                    <a:gd name="connsiteY262" fmla="*/ 304314 h 530757"/>
                    <a:gd name="connsiteX263" fmla="*/ 651836 w 1046773"/>
                    <a:gd name="connsiteY263" fmla="*/ 302648 h 530757"/>
                    <a:gd name="connsiteX264" fmla="*/ 649639 w 1046773"/>
                    <a:gd name="connsiteY264" fmla="*/ 304461 h 530757"/>
                    <a:gd name="connsiteX265" fmla="*/ 634454 w 1046773"/>
                    <a:gd name="connsiteY265" fmla="*/ 307941 h 530757"/>
                    <a:gd name="connsiteX266" fmla="*/ 585336 w 1046773"/>
                    <a:gd name="connsiteY266" fmla="*/ 309998 h 530757"/>
                    <a:gd name="connsiteX267" fmla="*/ 476494 w 1046773"/>
                    <a:gd name="connsiteY267" fmla="*/ 311664 h 530757"/>
                    <a:gd name="connsiteX268" fmla="*/ 472676 w 1046773"/>
                    <a:gd name="connsiteY268" fmla="*/ 311642 h 530757"/>
                    <a:gd name="connsiteX269" fmla="*/ 426087 w 1046773"/>
                    <a:gd name="connsiteY269" fmla="*/ 314325 h 530757"/>
                    <a:gd name="connsiteX270" fmla="*/ 422895 w 1046773"/>
                    <a:gd name="connsiteY270" fmla="*/ 306128 h 530757"/>
                    <a:gd name="connsiteX271" fmla="*/ 419858 w 1046773"/>
                    <a:gd name="connsiteY271" fmla="*/ 289136 h 530757"/>
                    <a:gd name="connsiteX272" fmla="*/ 423286 w 1046773"/>
                    <a:gd name="connsiteY272" fmla="*/ 281985 h 530757"/>
                    <a:gd name="connsiteX273" fmla="*/ 425925 w 1046773"/>
                    <a:gd name="connsiteY273" fmla="*/ 279096 h 530757"/>
                    <a:gd name="connsiteX274" fmla="*/ 428033 w 1046773"/>
                    <a:gd name="connsiteY274" fmla="*/ 272970 h 530757"/>
                    <a:gd name="connsiteX275" fmla="*/ 422055 w 1046773"/>
                    <a:gd name="connsiteY275" fmla="*/ 259598 h 530757"/>
                    <a:gd name="connsiteX276" fmla="*/ 424060 w 1046773"/>
                    <a:gd name="connsiteY276" fmla="*/ 239031 h 530757"/>
                    <a:gd name="connsiteX277" fmla="*/ 432677 w 1046773"/>
                    <a:gd name="connsiteY277" fmla="*/ 231350 h 530757"/>
                    <a:gd name="connsiteX278" fmla="*/ 468135 w 1046773"/>
                    <a:gd name="connsiteY278" fmla="*/ 231246 h 530757"/>
                    <a:gd name="connsiteX279" fmla="*/ 544380 w 1046773"/>
                    <a:gd name="connsiteY279" fmla="*/ 244272 h 530757"/>
                    <a:gd name="connsiteX280" fmla="*/ 593106 w 1046773"/>
                    <a:gd name="connsiteY280" fmla="*/ 254659 h 530757"/>
                    <a:gd name="connsiteX281" fmla="*/ 629478 w 1046773"/>
                    <a:gd name="connsiteY281" fmla="*/ 263475 h 530757"/>
                    <a:gd name="connsiteX282" fmla="*/ 530853 w 1046773"/>
                    <a:gd name="connsiteY282" fmla="*/ 171905 h 530757"/>
                    <a:gd name="connsiteX283" fmla="*/ 507492 w 1046773"/>
                    <a:gd name="connsiteY283" fmla="*/ 143797 h 530757"/>
                    <a:gd name="connsiteX284" fmla="*/ 499560 w 1046773"/>
                    <a:gd name="connsiteY284" fmla="*/ 130130 h 530757"/>
                    <a:gd name="connsiteX285" fmla="*/ 516847 w 1046773"/>
                    <a:gd name="connsiteY285" fmla="*/ 136057 h 530757"/>
                    <a:gd name="connsiteX286" fmla="*/ 594757 w 1046773"/>
                    <a:gd name="connsiteY286" fmla="*/ 167740 h 530757"/>
                    <a:gd name="connsiteX287" fmla="*/ 743923 w 1046773"/>
                    <a:gd name="connsiteY287" fmla="*/ 215434 h 530757"/>
                    <a:gd name="connsiteX288" fmla="*/ 870413 w 1046773"/>
                    <a:gd name="connsiteY288" fmla="*/ 252654 h 530757"/>
                    <a:gd name="connsiteX289" fmla="*/ 956108 w 1046773"/>
                    <a:gd name="connsiteY289" fmla="*/ 276847 h 530757"/>
                    <a:gd name="connsiteX290" fmla="*/ 961637 w 1046773"/>
                    <a:gd name="connsiteY290" fmla="*/ 280179 h 530757"/>
                    <a:gd name="connsiteX291" fmla="*/ 961983 w 1046773"/>
                    <a:gd name="connsiteY291" fmla="*/ 280128 h 530757"/>
                    <a:gd name="connsiteX292" fmla="*/ 954980 w 1046773"/>
                    <a:gd name="connsiteY292" fmla="*/ 281838 h 530757"/>
                    <a:gd name="connsiteX293" fmla="*/ 958356 w 1046773"/>
                    <a:gd name="connsiteY293" fmla="*/ 283703 h 530757"/>
                    <a:gd name="connsiteX294" fmla="*/ 967490 w 1046773"/>
                    <a:gd name="connsiteY294" fmla="*/ 283121 h 530757"/>
                    <a:gd name="connsiteX295" fmla="*/ 965168 w 1046773"/>
                    <a:gd name="connsiteY295" fmla="*/ 283408 h 530757"/>
                    <a:gd name="connsiteX296" fmla="*/ 957671 w 1046773"/>
                    <a:gd name="connsiteY296" fmla="*/ 286585 h 530757"/>
                    <a:gd name="connsiteX297" fmla="*/ 928634 w 1046773"/>
                    <a:gd name="connsiteY297" fmla="*/ 286880 h 530757"/>
                    <a:gd name="connsiteX298" fmla="*/ 840388 w 1046773"/>
                    <a:gd name="connsiteY298" fmla="*/ 280172 h 530757"/>
                    <a:gd name="connsiteX299" fmla="*/ 683335 w 1046773"/>
                    <a:gd name="connsiteY299" fmla="*/ 268222 h 530757"/>
                    <a:gd name="connsiteX300" fmla="*/ 649300 w 1046773"/>
                    <a:gd name="connsiteY300" fmla="*/ 265185 h 530757"/>
                    <a:gd name="connsiteX301" fmla="*/ 631815 w 1046773"/>
                    <a:gd name="connsiteY301" fmla="*/ 258182 h 530757"/>
                    <a:gd name="connsiteX302" fmla="*/ 616393 w 1046773"/>
                    <a:gd name="connsiteY302" fmla="*/ 243439 h 530757"/>
                    <a:gd name="connsiteX303" fmla="*/ 539853 w 1046773"/>
                    <a:gd name="connsiteY303" fmla="*/ 183102 h 530757"/>
                    <a:gd name="connsiteX304" fmla="*/ 530853 w 1046773"/>
                    <a:gd name="connsiteY304" fmla="*/ 171905 h 530757"/>
                    <a:gd name="connsiteX305" fmla="*/ 419150 w 1046773"/>
                    <a:gd name="connsiteY305" fmla="*/ 136550 h 530757"/>
                    <a:gd name="connsiteX306" fmla="*/ 394322 w 1046773"/>
                    <a:gd name="connsiteY306" fmla="*/ 112799 h 530757"/>
                    <a:gd name="connsiteX307" fmla="*/ 398775 w 1046773"/>
                    <a:gd name="connsiteY307" fmla="*/ 108192 h 530757"/>
                    <a:gd name="connsiteX308" fmla="*/ 413562 w 1046773"/>
                    <a:gd name="connsiteY308" fmla="*/ 102420 h 530757"/>
                    <a:gd name="connsiteX309" fmla="*/ 434763 w 1046773"/>
                    <a:gd name="connsiteY309" fmla="*/ 103835 h 530757"/>
                    <a:gd name="connsiteX310" fmla="*/ 442946 w 1046773"/>
                    <a:gd name="connsiteY310" fmla="*/ 104469 h 530757"/>
                    <a:gd name="connsiteX311" fmla="*/ 443101 w 1046773"/>
                    <a:gd name="connsiteY311" fmla="*/ 104241 h 530757"/>
                    <a:gd name="connsiteX312" fmla="*/ 475256 w 1046773"/>
                    <a:gd name="connsiteY312" fmla="*/ 118962 h 530757"/>
                    <a:gd name="connsiteX313" fmla="*/ 493471 w 1046773"/>
                    <a:gd name="connsiteY313" fmla="*/ 133358 h 530757"/>
                    <a:gd name="connsiteX314" fmla="*/ 510367 w 1046773"/>
                    <a:gd name="connsiteY314" fmla="*/ 155348 h 530757"/>
                    <a:gd name="connsiteX315" fmla="*/ 526186 w 1046773"/>
                    <a:gd name="connsiteY315" fmla="*/ 175775 h 530757"/>
                    <a:gd name="connsiteX316" fmla="*/ 516640 w 1046773"/>
                    <a:gd name="connsiteY316" fmla="*/ 176608 h 530757"/>
                    <a:gd name="connsiteX317" fmla="*/ 440049 w 1046773"/>
                    <a:gd name="connsiteY317" fmla="*/ 164902 h 530757"/>
                    <a:gd name="connsiteX318" fmla="*/ 435007 w 1046773"/>
                    <a:gd name="connsiteY318" fmla="*/ 160059 h 530757"/>
                    <a:gd name="connsiteX319" fmla="*/ 419150 w 1046773"/>
                    <a:gd name="connsiteY319" fmla="*/ 136550 h 530757"/>
                    <a:gd name="connsiteX320" fmla="*/ 247752 w 1046773"/>
                    <a:gd name="connsiteY320" fmla="*/ 138998 h 530757"/>
                    <a:gd name="connsiteX321" fmla="*/ 300201 w 1046773"/>
                    <a:gd name="connsiteY321" fmla="*/ 121955 h 530757"/>
                    <a:gd name="connsiteX322" fmla="*/ 345839 w 1046773"/>
                    <a:gd name="connsiteY322" fmla="*/ 112357 h 530757"/>
                    <a:gd name="connsiteX323" fmla="*/ 379970 w 1046773"/>
                    <a:gd name="connsiteY323" fmla="*/ 112357 h 530757"/>
                    <a:gd name="connsiteX324" fmla="*/ 388779 w 1046773"/>
                    <a:gd name="connsiteY324" fmla="*/ 114907 h 530757"/>
                    <a:gd name="connsiteX325" fmla="*/ 396033 w 1046773"/>
                    <a:gd name="connsiteY325" fmla="*/ 122891 h 530757"/>
                    <a:gd name="connsiteX326" fmla="*/ 412729 w 1046773"/>
                    <a:gd name="connsiteY326" fmla="*/ 137826 h 530757"/>
                    <a:gd name="connsiteX327" fmla="*/ 431188 w 1046773"/>
                    <a:gd name="connsiteY327" fmla="*/ 162019 h 530757"/>
                    <a:gd name="connsiteX328" fmla="*/ 428343 w 1046773"/>
                    <a:gd name="connsiteY328" fmla="*/ 165838 h 530757"/>
                    <a:gd name="connsiteX329" fmla="*/ 392885 w 1046773"/>
                    <a:gd name="connsiteY329" fmla="*/ 173092 h 530757"/>
                    <a:gd name="connsiteX330" fmla="*/ 379373 w 1046773"/>
                    <a:gd name="connsiteY330" fmla="*/ 170298 h 530757"/>
                    <a:gd name="connsiteX331" fmla="*/ 292741 w 1046773"/>
                    <a:gd name="connsiteY331" fmla="*/ 155171 h 530757"/>
                    <a:gd name="connsiteX332" fmla="*/ 254593 w 1046773"/>
                    <a:gd name="connsiteY332" fmla="*/ 155761 h 530757"/>
                    <a:gd name="connsiteX333" fmla="*/ 230989 w 1046773"/>
                    <a:gd name="connsiteY333" fmla="*/ 152923 h 530757"/>
                    <a:gd name="connsiteX334" fmla="*/ 247752 w 1046773"/>
                    <a:gd name="connsiteY334" fmla="*/ 138998 h 530757"/>
                    <a:gd name="connsiteX335" fmla="*/ 225328 w 1046773"/>
                    <a:gd name="connsiteY335" fmla="*/ 95365 h 530757"/>
                    <a:gd name="connsiteX336" fmla="*/ 238648 w 1046773"/>
                    <a:gd name="connsiteY336" fmla="*/ 90323 h 530757"/>
                    <a:gd name="connsiteX337" fmla="*/ 323363 w 1046773"/>
                    <a:gd name="connsiteY337" fmla="*/ 108487 h 530757"/>
                    <a:gd name="connsiteX338" fmla="*/ 322921 w 1046773"/>
                    <a:gd name="connsiteY338" fmla="*/ 112453 h 530757"/>
                    <a:gd name="connsiteX339" fmla="*/ 315719 w 1046773"/>
                    <a:gd name="connsiteY339" fmla="*/ 113632 h 530757"/>
                    <a:gd name="connsiteX340" fmla="*/ 244862 w 1046773"/>
                    <a:gd name="connsiteY340" fmla="*/ 135570 h 530757"/>
                    <a:gd name="connsiteX341" fmla="*/ 224981 w 1046773"/>
                    <a:gd name="connsiteY341" fmla="*/ 151389 h 530757"/>
                    <a:gd name="connsiteX342" fmla="*/ 209700 w 1046773"/>
                    <a:gd name="connsiteY342" fmla="*/ 158488 h 530757"/>
                    <a:gd name="connsiteX343" fmla="*/ 180759 w 1046773"/>
                    <a:gd name="connsiteY343" fmla="*/ 165830 h 530757"/>
                    <a:gd name="connsiteX344" fmla="*/ 160487 w 1046773"/>
                    <a:gd name="connsiteY344" fmla="*/ 166280 h 530757"/>
                    <a:gd name="connsiteX345" fmla="*/ 146333 w 1046773"/>
                    <a:gd name="connsiteY345" fmla="*/ 163044 h 530757"/>
                    <a:gd name="connsiteX346" fmla="*/ 139035 w 1046773"/>
                    <a:gd name="connsiteY346" fmla="*/ 156830 h 530757"/>
                    <a:gd name="connsiteX347" fmla="*/ 149613 w 1046773"/>
                    <a:gd name="connsiteY347" fmla="*/ 132688 h 530757"/>
                    <a:gd name="connsiteX348" fmla="*/ 201377 w 1046773"/>
                    <a:gd name="connsiteY348" fmla="*/ 109275 h 530757"/>
                    <a:gd name="connsiteX349" fmla="*/ 225328 w 1046773"/>
                    <a:gd name="connsiteY349" fmla="*/ 95365 h 530757"/>
                    <a:gd name="connsiteX350" fmla="*/ 9073 w 1046773"/>
                    <a:gd name="connsiteY350" fmla="*/ 34151 h 530757"/>
                    <a:gd name="connsiteX351" fmla="*/ 45607 w 1046773"/>
                    <a:gd name="connsiteY351" fmla="*/ 14270 h 530757"/>
                    <a:gd name="connsiteX352" fmla="*/ 155444 w 1046773"/>
                    <a:gd name="connsiteY352" fmla="*/ 12994 h 530757"/>
                    <a:gd name="connsiteX353" fmla="*/ 329636 w 1046773"/>
                    <a:gd name="connsiteY353" fmla="*/ 55256 h 530757"/>
                    <a:gd name="connsiteX354" fmla="*/ 406228 w 1046773"/>
                    <a:gd name="connsiteY354" fmla="*/ 86409 h 530757"/>
                    <a:gd name="connsiteX355" fmla="*/ 407451 w 1046773"/>
                    <a:gd name="connsiteY355" fmla="*/ 92674 h 530757"/>
                    <a:gd name="connsiteX356" fmla="*/ 405203 w 1046773"/>
                    <a:gd name="connsiteY356" fmla="*/ 95756 h 530757"/>
                    <a:gd name="connsiteX357" fmla="*/ 394330 w 1046773"/>
                    <a:gd name="connsiteY357" fmla="*/ 103341 h 530757"/>
                    <a:gd name="connsiteX358" fmla="*/ 394035 w 1046773"/>
                    <a:gd name="connsiteY358" fmla="*/ 103444 h 530757"/>
                    <a:gd name="connsiteX359" fmla="*/ 377095 w 1046773"/>
                    <a:gd name="connsiteY359" fmla="*/ 107020 h 530757"/>
                    <a:gd name="connsiteX360" fmla="*/ 343008 w 1046773"/>
                    <a:gd name="connsiteY360" fmla="*/ 106622 h 530757"/>
                    <a:gd name="connsiteX361" fmla="*/ 322832 w 1046773"/>
                    <a:gd name="connsiteY361" fmla="*/ 103732 h 530757"/>
                    <a:gd name="connsiteX362" fmla="*/ 307698 w 1046773"/>
                    <a:gd name="connsiteY362" fmla="*/ 98881 h 530757"/>
                    <a:gd name="connsiteX363" fmla="*/ 242570 w 1046773"/>
                    <a:gd name="connsiteY363" fmla="*/ 85856 h 530757"/>
                    <a:gd name="connsiteX364" fmla="*/ 223175 w 1046773"/>
                    <a:gd name="connsiteY364" fmla="*/ 80909 h 530757"/>
                    <a:gd name="connsiteX365" fmla="*/ 213924 w 1046773"/>
                    <a:gd name="connsiteY365" fmla="*/ 76796 h 530757"/>
                    <a:gd name="connsiteX366" fmla="*/ 154029 w 1046773"/>
                    <a:gd name="connsiteY366" fmla="*/ 63180 h 530757"/>
                    <a:gd name="connsiteX367" fmla="*/ 21022 w 1046773"/>
                    <a:gd name="connsiteY367" fmla="*/ 47405 h 530757"/>
                    <a:gd name="connsiteX368" fmla="*/ 9073 w 1046773"/>
                    <a:gd name="connsiteY368" fmla="*/ 34151 h 530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</a:cxnLst>
                  <a:rect l="l" t="t" r="r" b="b"/>
                  <a:pathLst>
                    <a:path w="1046773" h="530757">
                      <a:moveTo>
                        <a:pt x="4665" y="40756"/>
                      </a:moveTo>
                      <a:cubicBezTo>
                        <a:pt x="4665" y="40756"/>
                        <a:pt x="10496" y="51725"/>
                        <a:pt x="27922" y="53347"/>
                      </a:cubicBezTo>
                      <a:cubicBezTo>
                        <a:pt x="27922" y="53347"/>
                        <a:pt x="110639" y="61574"/>
                        <a:pt x="136344" y="65635"/>
                      </a:cubicBezTo>
                      <a:cubicBezTo>
                        <a:pt x="136344" y="65635"/>
                        <a:pt x="214889" y="76899"/>
                        <a:pt x="223757" y="86593"/>
                      </a:cubicBezTo>
                      <a:cubicBezTo>
                        <a:pt x="223757" y="86593"/>
                        <a:pt x="225814" y="87912"/>
                        <a:pt x="223905" y="90168"/>
                      </a:cubicBezTo>
                      <a:cubicBezTo>
                        <a:pt x="223905" y="90168"/>
                        <a:pt x="214159" y="103150"/>
                        <a:pt x="190268" y="108774"/>
                      </a:cubicBezTo>
                      <a:cubicBezTo>
                        <a:pt x="190268" y="108774"/>
                        <a:pt x="154715" y="118468"/>
                        <a:pt x="140023" y="136691"/>
                      </a:cubicBezTo>
                      <a:cubicBezTo>
                        <a:pt x="140023" y="136691"/>
                        <a:pt x="130720" y="147416"/>
                        <a:pt x="134243" y="157110"/>
                      </a:cubicBezTo>
                      <a:cubicBezTo>
                        <a:pt x="134243" y="157110"/>
                        <a:pt x="137236" y="160788"/>
                        <a:pt x="131162" y="162543"/>
                      </a:cubicBezTo>
                      <a:cubicBezTo>
                        <a:pt x="131162" y="162543"/>
                        <a:pt x="85768" y="176696"/>
                        <a:pt x="37041" y="177964"/>
                      </a:cubicBezTo>
                      <a:cubicBezTo>
                        <a:pt x="37041" y="177964"/>
                        <a:pt x="74695" y="179195"/>
                        <a:pt x="124852" y="167489"/>
                      </a:cubicBezTo>
                      <a:cubicBezTo>
                        <a:pt x="124852" y="167489"/>
                        <a:pt x="135475" y="164998"/>
                        <a:pt x="142139" y="166317"/>
                      </a:cubicBezTo>
                      <a:cubicBezTo>
                        <a:pt x="142139" y="166317"/>
                        <a:pt x="153498" y="169303"/>
                        <a:pt x="163487" y="170136"/>
                      </a:cubicBezTo>
                      <a:cubicBezTo>
                        <a:pt x="163487" y="170136"/>
                        <a:pt x="168824" y="171116"/>
                        <a:pt x="168337" y="175178"/>
                      </a:cubicBezTo>
                      <a:cubicBezTo>
                        <a:pt x="168337" y="175178"/>
                        <a:pt x="167748" y="179733"/>
                        <a:pt x="169509" y="180323"/>
                      </a:cubicBezTo>
                      <a:cubicBezTo>
                        <a:pt x="169509" y="180323"/>
                        <a:pt x="170247" y="181009"/>
                        <a:pt x="171809" y="180419"/>
                      </a:cubicBezTo>
                      <a:cubicBezTo>
                        <a:pt x="171809" y="180419"/>
                        <a:pt x="175385" y="179195"/>
                        <a:pt x="173770" y="177234"/>
                      </a:cubicBezTo>
                      <a:cubicBezTo>
                        <a:pt x="173770" y="177234"/>
                        <a:pt x="171957" y="175959"/>
                        <a:pt x="172495" y="173755"/>
                      </a:cubicBezTo>
                      <a:cubicBezTo>
                        <a:pt x="172495" y="173755"/>
                        <a:pt x="172694" y="170718"/>
                        <a:pt x="178326" y="169937"/>
                      </a:cubicBezTo>
                      <a:cubicBezTo>
                        <a:pt x="178326" y="169937"/>
                        <a:pt x="201974" y="165919"/>
                        <a:pt x="215685" y="160582"/>
                      </a:cubicBezTo>
                      <a:cubicBezTo>
                        <a:pt x="215685" y="160582"/>
                        <a:pt x="220683" y="158474"/>
                        <a:pt x="232729" y="159410"/>
                      </a:cubicBezTo>
                      <a:cubicBezTo>
                        <a:pt x="232729" y="159410"/>
                        <a:pt x="247030" y="160390"/>
                        <a:pt x="265098" y="159454"/>
                      </a:cubicBezTo>
                      <a:cubicBezTo>
                        <a:pt x="265098" y="159454"/>
                        <a:pt x="307654" y="158769"/>
                        <a:pt x="328663" y="162145"/>
                      </a:cubicBezTo>
                      <a:cubicBezTo>
                        <a:pt x="328663" y="162145"/>
                        <a:pt x="363679" y="166310"/>
                        <a:pt x="381695" y="176637"/>
                      </a:cubicBezTo>
                      <a:cubicBezTo>
                        <a:pt x="381695" y="176637"/>
                        <a:pt x="386250" y="178694"/>
                        <a:pt x="386103" y="182616"/>
                      </a:cubicBezTo>
                      <a:cubicBezTo>
                        <a:pt x="386103" y="182616"/>
                        <a:pt x="386103" y="185255"/>
                        <a:pt x="384784" y="195538"/>
                      </a:cubicBezTo>
                      <a:cubicBezTo>
                        <a:pt x="384784" y="195538"/>
                        <a:pt x="384150" y="200588"/>
                        <a:pt x="384636" y="201170"/>
                      </a:cubicBezTo>
                      <a:cubicBezTo>
                        <a:pt x="384636" y="201170"/>
                        <a:pt x="385661" y="202784"/>
                        <a:pt x="387327" y="201863"/>
                      </a:cubicBezTo>
                      <a:cubicBezTo>
                        <a:pt x="387327" y="201863"/>
                        <a:pt x="388012" y="200978"/>
                        <a:pt x="389089" y="201126"/>
                      </a:cubicBezTo>
                      <a:cubicBezTo>
                        <a:pt x="389089" y="201126"/>
                        <a:pt x="392081" y="201465"/>
                        <a:pt x="390850" y="196570"/>
                      </a:cubicBezTo>
                      <a:cubicBezTo>
                        <a:pt x="390850" y="196570"/>
                        <a:pt x="388890" y="192604"/>
                        <a:pt x="390113" y="180906"/>
                      </a:cubicBezTo>
                      <a:cubicBezTo>
                        <a:pt x="390113" y="180906"/>
                        <a:pt x="390356" y="178900"/>
                        <a:pt x="394470" y="177574"/>
                      </a:cubicBezTo>
                      <a:cubicBezTo>
                        <a:pt x="394470" y="177574"/>
                        <a:pt x="413857" y="175318"/>
                        <a:pt x="431343" y="169686"/>
                      </a:cubicBezTo>
                      <a:cubicBezTo>
                        <a:pt x="431343" y="169686"/>
                        <a:pt x="434970" y="168366"/>
                        <a:pt x="441671" y="169538"/>
                      </a:cubicBezTo>
                      <a:cubicBezTo>
                        <a:pt x="441671" y="169538"/>
                        <a:pt x="515424" y="179527"/>
                        <a:pt x="524336" y="181982"/>
                      </a:cubicBezTo>
                      <a:cubicBezTo>
                        <a:pt x="524336" y="181982"/>
                        <a:pt x="530941" y="183102"/>
                        <a:pt x="541033" y="190061"/>
                      </a:cubicBezTo>
                      <a:cubicBezTo>
                        <a:pt x="541033" y="190061"/>
                        <a:pt x="597352" y="224000"/>
                        <a:pt x="606803" y="238102"/>
                      </a:cubicBezTo>
                      <a:cubicBezTo>
                        <a:pt x="606803" y="238102"/>
                        <a:pt x="614587" y="246918"/>
                        <a:pt x="614440" y="249948"/>
                      </a:cubicBezTo>
                      <a:cubicBezTo>
                        <a:pt x="614440" y="249948"/>
                        <a:pt x="616349" y="253177"/>
                        <a:pt x="611498" y="252646"/>
                      </a:cubicBezTo>
                      <a:lnTo>
                        <a:pt x="611307" y="252941"/>
                      </a:lnTo>
                      <a:cubicBezTo>
                        <a:pt x="611307" y="252941"/>
                        <a:pt x="563951" y="245054"/>
                        <a:pt x="547056" y="240350"/>
                      </a:cubicBezTo>
                      <a:cubicBezTo>
                        <a:pt x="547056" y="240350"/>
                        <a:pt x="479966" y="226101"/>
                        <a:pt x="454261" y="225806"/>
                      </a:cubicBezTo>
                      <a:cubicBezTo>
                        <a:pt x="454261" y="225806"/>
                        <a:pt x="445393" y="225172"/>
                        <a:pt x="432419" y="226440"/>
                      </a:cubicBezTo>
                      <a:cubicBezTo>
                        <a:pt x="432419" y="226440"/>
                        <a:pt x="426050" y="227472"/>
                        <a:pt x="418656" y="223506"/>
                      </a:cubicBezTo>
                      <a:cubicBezTo>
                        <a:pt x="418656" y="223506"/>
                        <a:pt x="398288" y="214395"/>
                        <a:pt x="393585" y="207296"/>
                      </a:cubicBezTo>
                      <a:cubicBezTo>
                        <a:pt x="393585" y="207296"/>
                        <a:pt x="393290" y="204605"/>
                        <a:pt x="390990" y="204605"/>
                      </a:cubicBezTo>
                      <a:cubicBezTo>
                        <a:pt x="390990" y="204605"/>
                        <a:pt x="389177" y="205143"/>
                        <a:pt x="388786" y="205829"/>
                      </a:cubicBezTo>
                      <a:cubicBezTo>
                        <a:pt x="388786" y="205829"/>
                        <a:pt x="388447" y="207200"/>
                        <a:pt x="386973" y="207053"/>
                      </a:cubicBezTo>
                      <a:cubicBezTo>
                        <a:pt x="386973" y="207053"/>
                        <a:pt x="385012" y="207053"/>
                        <a:pt x="385454" y="209404"/>
                      </a:cubicBezTo>
                      <a:cubicBezTo>
                        <a:pt x="385454" y="209404"/>
                        <a:pt x="391728" y="217041"/>
                        <a:pt x="411653" y="226639"/>
                      </a:cubicBezTo>
                      <a:cubicBezTo>
                        <a:pt x="411705" y="226683"/>
                        <a:pt x="411801" y="226742"/>
                        <a:pt x="411896" y="226838"/>
                      </a:cubicBezTo>
                      <a:cubicBezTo>
                        <a:pt x="411896" y="226838"/>
                        <a:pt x="418752" y="229286"/>
                        <a:pt x="419585" y="232124"/>
                      </a:cubicBezTo>
                      <a:cubicBezTo>
                        <a:pt x="419585" y="232124"/>
                        <a:pt x="420956" y="233738"/>
                        <a:pt x="419482" y="239466"/>
                      </a:cubicBezTo>
                      <a:cubicBezTo>
                        <a:pt x="419482" y="239466"/>
                        <a:pt x="415177" y="254651"/>
                        <a:pt x="418406" y="265908"/>
                      </a:cubicBezTo>
                      <a:cubicBezTo>
                        <a:pt x="418406" y="265908"/>
                        <a:pt x="421244" y="274481"/>
                        <a:pt x="418944" y="277666"/>
                      </a:cubicBezTo>
                      <a:cubicBezTo>
                        <a:pt x="418944" y="277666"/>
                        <a:pt x="418207" y="282951"/>
                        <a:pt x="405424" y="280165"/>
                      </a:cubicBezTo>
                      <a:cubicBezTo>
                        <a:pt x="405424" y="280165"/>
                        <a:pt x="350041" y="269638"/>
                        <a:pt x="338725" y="268702"/>
                      </a:cubicBezTo>
                      <a:lnTo>
                        <a:pt x="228637" y="256657"/>
                      </a:lnTo>
                      <a:cubicBezTo>
                        <a:pt x="228637" y="256657"/>
                        <a:pt x="221634" y="256855"/>
                        <a:pt x="219091" y="251511"/>
                      </a:cubicBezTo>
                      <a:cubicBezTo>
                        <a:pt x="219091" y="251511"/>
                        <a:pt x="208417" y="235058"/>
                        <a:pt x="195443" y="218066"/>
                      </a:cubicBezTo>
                      <a:cubicBezTo>
                        <a:pt x="195443" y="218066"/>
                        <a:pt x="177080" y="194609"/>
                        <a:pt x="177419" y="188248"/>
                      </a:cubicBezTo>
                      <a:cubicBezTo>
                        <a:pt x="177419" y="188248"/>
                        <a:pt x="177368" y="187024"/>
                        <a:pt x="177471" y="186287"/>
                      </a:cubicBezTo>
                      <a:cubicBezTo>
                        <a:pt x="177471" y="186287"/>
                        <a:pt x="178503" y="183692"/>
                        <a:pt x="176395" y="183250"/>
                      </a:cubicBezTo>
                      <a:cubicBezTo>
                        <a:pt x="176395" y="183250"/>
                        <a:pt x="175562" y="182756"/>
                        <a:pt x="174729" y="183832"/>
                      </a:cubicBezTo>
                      <a:cubicBezTo>
                        <a:pt x="174729" y="183832"/>
                        <a:pt x="173697" y="184466"/>
                        <a:pt x="173210" y="184075"/>
                      </a:cubicBezTo>
                      <a:cubicBezTo>
                        <a:pt x="173210" y="184075"/>
                        <a:pt x="171301" y="184127"/>
                        <a:pt x="171831" y="186228"/>
                      </a:cubicBezTo>
                      <a:cubicBezTo>
                        <a:pt x="171831" y="186228"/>
                        <a:pt x="175650" y="198177"/>
                        <a:pt x="183442" y="208210"/>
                      </a:cubicBezTo>
                      <a:cubicBezTo>
                        <a:pt x="183442" y="208210"/>
                        <a:pt x="200485" y="229219"/>
                        <a:pt x="207392" y="240970"/>
                      </a:cubicBezTo>
                      <a:lnTo>
                        <a:pt x="214882" y="252233"/>
                      </a:lnTo>
                      <a:cubicBezTo>
                        <a:pt x="214882" y="252233"/>
                        <a:pt x="216201" y="254533"/>
                        <a:pt x="215221" y="255860"/>
                      </a:cubicBezTo>
                      <a:cubicBezTo>
                        <a:pt x="215221" y="255860"/>
                        <a:pt x="215273" y="256937"/>
                        <a:pt x="212921" y="258256"/>
                      </a:cubicBezTo>
                      <a:cubicBezTo>
                        <a:pt x="212921" y="258256"/>
                        <a:pt x="194610" y="269918"/>
                        <a:pt x="188189" y="273044"/>
                      </a:cubicBezTo>
                      <a:cubicBezTo>
                        <a:pt x="188189" y="273044"/>
                        <a:pt x="150240" y="292387"/>
                        <a:pt x="126783" y="297385"/>
                      </a:cubicBezTo>
                      <a:cubicBezTo>
                        <a:pt x="126783" y="297385"/>
                        <a:pt x="136971" y="297775"/>
                        <a:pt x="169583" y="285236"/>
                      </a:cubicBezTo>
                      <a:cubicBezTo>
                        <a:pt x="169583" y="285236"/>
                        <a:pt x="188049" y="279413"/>
                        <a:pt x="213562" y="262716"/>
                      </a:cubicBezTo>
                      <a:cubicBezTo>
                        <a:pt x="213562" y="262716"/>
                        <a:pt x="216599" y="259237"/>
                        <a:pt x="225217" y="260165"/>
                      </a:cubicBezTo>
                      <a:lnTo>
                        <a:pt x="335939" y="271916"/>
                      </a:lnTo>
                      <a:cubicBezTo>
                        <a:pt x="335939" y="271916"/>
                        <a:pt x="372812" y="277599"/>
                        <a:pt x="392111" y="281418"/>
                      </a:cubicBezTo>
                      <a:lnTo>
                        <a:pt x="408078" y="284846"/>
                      </a:lnTo>
                      <a:cubicBezTo>
                        <a:pt x="408078" y="284846"/>
                        <a:pt x="414447" y="285332"/>
                        <a:pt x="414292" y="290234"/>
                      </a:cubicBezTo>
                      <a:cubicBezTo>
                        <a:pt x="414292" y="290234"/>
                        <a:pt x="414587" y="295026"/>
                        <a:pt x="416939" y="306054"/>
                      </a:cubicBezTo>
                      <a:lnTo>
                        <a:pt x="419703" y="315335"/>
                      </a:lnTo>
                      <a:cubicBezTo>
                        <a:pt x="416541" y="315910"/>
                        <a:pt x="413511" y="316558"/>
                        <a:pt x="410813" y="317318"/>
                      </a:cubicBezTo>
                      <a:cubicBezTo>
                        <a:pt x="409707" y="317495"/>
                        <a:pt x="371183" y="324903"/>
                        <a:pt x="302833" y="365867"/>
                      </a:cubicBezTo>
                      <a:cubicBezTo>
                        <a:pt x="300850" y="366951"/>
                        <a:pt x="250384" y="395133"/>
                        <a:pt x="252116" y="427531"/>
                      </a:cubicBezTo>
                      <a:cubicBezTo>
                        <a:pt x="252116" y="427988"/>
                        <a:pt x="252654" y="442857"/>
                        <a:pt x="272536" y="449779"/>
                      </a:cubicBezTo>
                      <a:cubicBezTo>
                        <a:pt x="272594" y="449793"/>
                        <a:pt x="281190" y="452904"/>
                        <a:pt x="286800" y="458720"/>
                      </a:cubicBezTo>
                      <a:cubicBezTo>
                        <a:pt x="290707" y="461927"/>
                        <a:pt x="372252" y="526724"/>
                        <a:pt x="480770" y="526738"/>
                      </a:cubicBezTo>
                      <a:cubicBezTo>
                        <a:pt x="480784" y="526738"/>
                        <a:pt x="480784" y="526738"/>
                        <a:pt x="480792" y="526738"/>
                      </a:cubicBezTo>
                      <a:cubicBezTo>
                        <a:pt x="486276" y="526738"/>
                        <a:pt x="491820" y="526569"/>
                        <a:pt x="497430" y="526208"/>
                      </a:cubicBezTo>
                      <a:cubicBezTo>
                        <a:pt x="498616" y="526038"/>
                        <a:pt x="501948" y="525375"/>
                        <a:pt x="504551" y="523053"/>
                      </a:cubicBezTo>
                      <a:cubicBezTo>
                        <a:pt x="504735" y="523001"/>
                        <a:pt x="504934" y="522949"/>
                        <a:pt x="505103" y="522927"/>
                      </a:cubicBezTo>
                      <a:cubicBezTo>
                        <a:pt x="507853" y="525382"/>
                        <a:pt x="513478" y="526576"/>
                        <a:pt x="522206" y="526576"/>
                      </a:cubicBezTo>
                      <a:cubicBezTo>
                        <a:pt x="525405" y="526576"/>
                        <a:pt x="529290" y="526421"/>
                        <a:pt x="534045" y="525994"/>
                      </a:cubicBezTo>
                      <a:cubicBezTo>
                        <a:pt x="551427" y="523377"/>
                        <a:pt x="630650" y="510801"/>
                        <a:pt x="654372" y="496574"/>
                      </a:cubicBezTo>
                      <a:cubicBezTo>
                        <a:pt x="658301" y="499390"/>
                        <a:pt x="664943" y="500761"/>
                        <a:pt x="674806" y="500849"/>
                      </a:cubicBezTo>
                      <a:lnTo>
                        <a:pt x="677202" y="500879"/>
                      </a:lnTo>
                      <a:cubicBezTo>
                        <a:pt x="693611" y="500879"/>
                        <a:pt x="840314" y="496950"/>
                        <a:pt x="979999" y="361776"/>
                      </a:cubicBezTo>
                      <a:cubicBezTo>
                        <a:pt x="982152" y="363464"/>
                        <a:pt x="985248" y="364806"/>
                        <a:pt x="988654" y="364341"/>
                      </a:cubicBezTo>
                      <a:cubicBezTo>
                        <a:pt x="989737" y="365558"/>
                        <a:pt x="991079" y="367541"/>
                        <a:pt x="991580" y="370253"/>
                      </a:cubicBezTo>
                      <a:cubicBezTo>
                        <a:pt x="992811" y="373394"/>
                        <a:pt x="996106" y="379859"/>
                        <a:pt x="1001937" y="379859"/>
                      </a:cubicBezTo>
                      <a:cubicBezTo>
                        <a:pt x="1006088" y="379859"/>
                        <a:pt x="1009258" y="376836"/>
                        <a:pt x="1011351" y="370880"/>
                      </a:cubicBezTo>
                      <a:cubicBezTo>
                        <a:pt x="1011771" y="370423"/>
                        <a:pt x="1012103" y="369863"/>
                        <a:pt x="1012309" y="369192"/>
                      </a:cubicBezTo>
                      <a:cubicBezTo>
                        <a:pt x="1014071" y="363553"/>
                        <a:pt x="1014514" y="362174"/>
                        <a:pt x="1012884" y="359933"/>
                      </a:cubicBezTo>
                      <a:lnTo>
                        <a:pt x="1013194" y="352554"/>
                      </a:lnTo>
                      <a:cubicBezTo>
                        <a:pt x="1013231" y="351633"/>
                        <a:pt x="1013024" y="350711"/>
                        <a:pt x="1012604" y="349893"/>
                      </a:cubicBezTo>
                      <a:lnTo>
                        <a:pt x="1006021" y="337103"/>
                      </a:lnTo>
                      <a:lnTo>
                        <a:pt x="1008248" y="327712"/>
                      </a:lnTo>
                      <a:lnTo>
                        <a:pt x="1017256" y="305663"/>
                      </a:lnTo>
                      <a:cubicBezTo>
                        <a:pt x="1018177" y="303400"/>
                        <a:pt x="1017440" y="300813"/>
                        <a:pt x="1015479" y="299368"/>
                      </a:cubicBezTo>
                      <a:lnTo>
                        <a:pt x="1008329" y="294075"/>
                      </a:lnTo>
                      <a:cubicBezTo>
                        <a:pt x="1007709" y="293610"/>
                        <a:pt x="1006884" y="293271"/>
                        <a:pt x="1006110" y="293117"/>
                      </a:cubicBezTo>
                      <a:cubicBezTo>
                        <a:pt x="1006110" y="293124"/>
                        <a:pt x="1001178" y="291834"/>
                        <a:pt x="992819" y="294222"/>
                      </a:cubicBezTo>
                      <a:cubicBezTo>
                        <a:pt x="992561" y="294289"/>
                        <a:pt x="991765" y="294466"/>
                        <a:pt x="991027" y="294466"/>
                      </a:cubicBezTo>
                      <a:cubicBezTo>
                        <a:pt x="990135" y="293662"/>
                        <a:pt x="987039" y="291841"/>
                        <a:pt x="975665" y="291841"/>
                      </a:cubicBezTo>
                      <a:cubicBezTo>
                        <a:pt x="972348" y="291841"/>
                        <a:pt x="968161" y="291996"/>
                        <a:pt x="962868" y="292416"/>
                      </a:cubicBezTo>
                      <a:cubicBezTo>
                        <a:pt x="962868" y="292416"/>
                        <a:pt x="959904" y="292601"/>
                        <a:pt x="955577" y="292785"/>
                      </a:cubicBezTo>
                      <a:cubicBezTo>
                        <a:pt x="952990" y="291436"/>
                        <a:pt x="950800" y="290684"/>
                        <a:pt x="950800" y="290684"/>
                      </a:cubicBezTo>
                      <a:cubicBezTo>
                        <a:pt x="946540" y="289504"/>
                        <a:pt x="949724" y="289409"/>
                        <a:pt x="949724" y="289409"/>
                      </a:cubicBezTo>
                      <a:cubicBezTo>
                        <a:pt x="958290" y="289018"/>
                        <a:pt x="968581" y="286961"/>
                        <a:pt x="968581" y="286961"/>
                      </a:cubicBezTo>
                      <a:cubicBezTo>
                        <a:pt x="972495" y="285295"/>
                        <a:pt x="978171" y="284138"/>
                        <a:pt x="981054" y="284072"/>
                      </a:cubicBezTo>
                      <a:cubicBezTo>
                        <a:pt x="983523" y="284647"/>
                        <a:pt x="984540" y="285244"/>
                        <a:pt x="984540" y="285244"/>
                      </a:cubicBezTo>
                      <a:cubicBezTo>
                        <a:pt x="986545" y="287890"/>
                        <a:pt x="987917" y="286858"/>
                        <a:pt x="987917" y="286858"/>
                      </a:cubicBezTo>
                      <a:cubicBezTo>
                        <a:pt x="987821" y="281034"/>
                        <a:pt x="977626" y="280496"/>
                        <a:pt x="977626" y="280496"/>
                      </a:cubicBezTo>
                      <a:cubicBezTo>
                        <a:pt x="969642" y="279081"/>
                        <a:pt x="984681" y="275351"/>
                        <a:pt x="984681" y="275351"/>
                      </a:cubicBezTo>
                      <a:cubicBezTo>
                        <a:pt x="994278" y="272218"/>
                        <a:pt x="996335" y="270699"/>
                        <a:pt x="996335" y="270699"/>
                      </a:cubicBezTo>
                      <a:lnTo>
                        <a:pt x="994522" y="268053"/>
                      </a:lnTo>
                      <a:cubicBezTo>
                        <a:pt x="993976" y="271038"/>
                        <a:pt x="986096" y="272852"/>
                        <a:pt x="986096" y="272852"/>
                      </a:cubicBezTo>
                      <a:cubicBezTo>
                        <a:pt x="979144" y="274024"/>
                        <a:pt x="978260" y="271238"/>
                        <a:pt x="978260" y="271238"/>
                      </a:cubicBezTo>
                      <a:cubicBezTo>
                        <a:pt x="977383" y="267168"/>
                        <a:pt x="982034" y="262369"/>
                        <a:pt x="982034" y="262369"/>
                      </a:cubicBezTo>
                      <a:cubicBezTo>
                        <a:pt x="989037" y="256059"/>
                        <a:pt x="991389" y="261883"/>
                        <a:pt x="991389" y="261883"/>
                      </a:cubicBezTo>
                      <a:cubicBezTo>
                        <a:pt x="991418" y="261765"/>
                        <a:pt x="991315" y="261684"/>
                        <a:pt x="991315" y="261573"/>
                      </a:cubicBezTo>
                      <a:cubicBezTo>
                        <a:pt x="991684" y="262200"/>
                        <a:pt x="992082" y="262959"/>
                        <a:pt x="992516" y="263932"/>
                      </a:cubicBezTo>
                      <a:cubicBezTo>
                        <a:pt x="992516" y="263932"/>
                        <a:pt x="1000006" y="277496"/>
                        <a:pt x="1004753" y="280828"/>
                      </a:cubicBezTo>
                      <a:cubicBezTo>
                        <a:pt x="1004753" y="280828"/>
                        <a:pt x="1006176" y="282295"/>
                        <a:pt x="1007547" y="280290"/>
                      </a:cubicBezTo>
                      <a:lnTo>
                        <a:pt x="1007739" y="278329"/>
                      </a:lnTo>
                      <a:cubicBezTo>
                        <a:pt x="1011565" y="274459"/>
                        <a:pt x="1012788" y="281462"/>
                        <a:pt x="1012788" y="281462"/>
                      </a:cubicBezTo>
                      <a:cubicBezTo>
                        <a:pt x="1013474" y="285524"/>
                        <a:pt x="1018767" y="286364"/>
                        <a:pt x="1018767" y="286364"/>
                      </a:cubicBezTo>
                      <a:cubicBezTo>
                        <a:pt x="1028313" y="285089"/>
                        <a:pt x="1021752" y="277843"/>
                        <a:pt x="1021752" y="277843"/>
                      </a:cubicBezTo>
                      <a:cubicBezTo>
                        <a:pt x="1017882" y="276280"/>
                        <a:pt x="1018516" y="272948"/>
                        <a:pt x="1018516" y="272948"/>
                      </a:cubicBezTo>
                      <a:cubicBezTo>
                        <a:pt x="1020234" y="268001"/>
                        <a:pt x="1030422" y="265701"/>
                        <a:pt x="1030422" y="265701"/>
                      </a:cubicBezTo>
                      <a:cubicBezTo>
                        <a:pt x="1040653" y="265701"/>
                        <a:pt x="1039577" y="259870"/>
                        <a:pt x="1039577" y="259870"/>
                      </a:cubicBezTo>
                      <a:cubicBezTo>
                        <a:pt x="1038987" y="254725"/>
                        <a:pt x="1044619" y="250177"/>
                        <a:pt x="1044619" y="250177"/>
                      </a:cubicBezTo>
                      <a:cubicBezTo>
                        <a:pt x="1054121" y="241508"/>
                        <a:pt x="1044428" y="226868"/>
                        <a:pt x="1044428" y="226868"/>
                      </a:cubicBezTo>
                      <a:cubicBezTo>
                        <a:pt x="1044428" y="226868"/>
                        <a:pt x="1043396" y="223491"/>
                        <a:pt x="1035958" y="225157"/>
                      </a:cubicBezTo>
                      <a:cubicBezTo>
                        <a:pt x="1035958" y="225157"/>
                        <a:pt x="999814" y="230885"/>
                        <a:pt x="993445" y="236716"/>
                      </a:cubicBezTo>
                      <a:cubicBezTo>
                        <a:pt x="993445" y="236716"/>
                        <a:pt x="987939" y="240255"/>
                        <a:pt x="987813" y="248931"/>
                      </a:cubicBezTo>
                      <a:cubicBezTo>
                        <a:pt x="987725" y="248865"/>
                        <a:pt x="987614" y="248806"/>
                        <a:pt x="987614" y="248806"/>
                      </a:cubicBezTo>
                      <a:cubicBezTo>
                        <a:pt x="981194" y="245090"/>
                        <a:pt x="964792" y="246948"/>
                        <a:pt x="964792" y="246948"/>
                      </a:cubicBezTo>
                      <a:cubicBezTo>
                        <a:pt x="951375" y="247191"/>
                        <a:pt x="931443" y="245090"/>
                        <a:pt x="931443" y="245090"/>
                      </a:cubicBezTo>
                      <a:cubicBezTo>
                        <a:pt x="927978" y="244759"/>
                        <a:pt x="924049" y="244176"/>
                        <a:pt x="919913" y="243491"/>
                      </a:cubicBezTo>
                      <a:lnTo>
                        <a:pt x="787386" y="207163"/>
                      </a:lnTo>
                      <a:cubicBezTo>
                        <a:pt x="784002" y="206043"/>
                        <a:pt x="781990" y="205365"/>
                        <a:pt x="781990" y="205365"/>
                      </a:cubicBezTo>
                      <a:cubicBezTo>
                        <a:pt x="770800" y="202261"/>
                        <a:pt x="753211" y="196887"/>
                        <a:pt x="733602" y="190739"/>
                      </a:cubicBezTo>
                      <a:lnTo>
                        <a:pt x="469904" y="96117"/>
                      </a:lnTo>
                      <a:cubicBezTo>
                        <a:pt x="456141" y="90655"/>
                        <a:pt x="444833" y="86372"/>
                        <a:pt x="444833" y="86372"/>
                      </a:cubicBezTo>
                      <a:cubicBezTo>
                        <a:pt x="446543" y="87101"/>
                        <a:pt x="447745" y="87809"/>
                        <a:pt x="448688" y="88509"/>
                      </a:cubicBezTo>
                      <a:lnTo>
                        <a:pt x="438906" y="85001"/>
                      </a:lnTo>
                      <a:lnTo>
                        <a:pt x="436422" y="85996"/>
                      </a:lnTo>
                      <a:cubicBezTo>
                        <a:pt x="432942" y="83069"/>
                        <a:pt x="427915" y="79759"/>
                        <a:pt x="420595" y="76929"/>
                      </a:cubicBezTo>
                      <a:cubicBezTo>
                        <a:pt x="420595" y="76929"/>
                        <a:pt x="358939" y="52978"/>
                        <a:pt x="273737" y="31291"/>
                      </a:cubicBezTo>
                      <a:cubicBezTo>
                        <a:pt x="273737" y="31291"/>
                        <a:pt x="228143" y="16356"/>
                        <a:pt x="140635" y="6043"/>
                      </a:cubicBezTo>
                      <a:cubicBezTo>
                        <a:pt x="140635" y="6043"/>
                        <a:pt x="48275" y="-2796"/>
                        <a:pt x="17278" y="18553"/>
                      </a:cubicBezTo>
                      <a:cubicBezTo>
                        <a:pt x="17300" y="18575"/>
                        <a:pt x="1429" y="28224"/>
                        <a:pt x="4665" y="40756"/>
                      </a:cubicBezTo>
                      <a:close/>
                      <a:moveTo>
                        <a:pt x="987261" y="254371"/>
                      </a:moveTo>
                      <a:cubicBezTo>
                        <a:pt x="987261" y="254371"/>
                        <a:pt x="986442" y="256229"/>
                        <a:pt x="988521" y="258249"/>
                      </a:cubicBezTo>
                      <a:cubicBezTo>
                        <a:pt x="988278" y="258138"/>
                        <a:pt x="988042" y="258042"/>
                        <a:pt x="988042" y="258042"/>
                      </a:cubicBezTo>
                      <a:cubicBezTo>
                        <a:pt x="986030" y="256185"/>
                        <a:pt x="987261" y="254371"/>
                        <a:pt x="987261" y="254371"/>
                      </a:cubicBezTo>
                      <a:close/>
                      <a:moveTo>
                        <a:pt x="774043" y="219481"/>
                      </a:moveTo>
                      <a:cubicBezTo>
                        <a:pt x="772156" y="218928"/>
                        <a:pt x="770962" y="218575"/>
                        <a:pt x="770962" y="218575"/>
                      </a:cubicBezTo>
                      <a:cubicBezTo>
                        <a:pt x="768028" y="217837"/>
                        <a:pt x="674150" y="188403"/>
                        <a:pt x="674150" y="188403"/>
                      </a:cubicBezTo>
                      <a:cubicBezTo>
                        <a:pt x="663911" y="185174"/>
                        <a:pt x="584924" y="158732"/>
                        <a:pt x="584924" y="158732"/>
                      </a:cubicBezTo>
                      <a:cubicBezTo>
                        <a:pt x="577788" y="156461"/>
                        <a:pt x="567224" y="152127"/>
                        <a:pt x="556211" y="147335"/>
                      </a:cubicBezTo>
                      <a:lnTo>
                        <a:pt x="557324" y="147704"/>
                      </a:lnTo>
                      <a:cubicBezTo>
                        <a:pt x="559241" y="148515"/>
                        <a:pt x="560383" y="148986"/>
                        <a:pt x="560383" y="148986"/>
                      </a:cubicBezTo>
                      <a:cubicBezTo>
                        <a:pt x="590791" y="161909"/>
                        <a:pt x="657932" y="182476"/>
                        <a:pt x="657932" y="182476"/>
                      </a:cubicBezTo>
                      <a:cubicBezTo>
                        <a:pt x="668253" y="186198"/>
                        <a:pt x="718277" y="201841"/>
                        <a:pt x="759300" y="214587"/>
                      </a:cubicBezTo>
                      <a:close/>
                      <a:moveTo>
                        <a:pt x="875602" y="312401"/>
                      </a:moveTo>
                      <a:cubicBezTo>
                        <a:pt x="872101" y="313529"/>
                        <a:pt x="851681" y="313101"/>
                        <a:pt x="830001" y="312275"/>
                      </a:cubicBezTo>
                      <a:cubicBezTo>
                        <a:pt x="836931" y="311973"/>
                        <a:pt x="843749" y="311649"/>
                        <a:pt x="850443" y="311332"/>
                      </a:cubicBezTo>
                      <a:cubicBezTo>
                        <a:pt x="865223" y="311907"/>
                        <a:pt x="875602" y="312401"/>
                        <a:pt x="875602" y="312401"/>
                      </a:cubicBezTo>
                      <a:close/>
                      <a:moveTo>
                        <a:pt x="413260" y="327741"/>
                      </a:moveTo>
                      <a:cubicBezTo>
                        <a:pt x="430974" y="322706"/>
                        <a:pt x="463181" y="322323"/>
                        <a:pt x="472653" y="322323"/>
                      </a:cubicBezTo>
                      <a:lnTo>
                        <a:pt x="476406" y="322345"/>
                      </a:lnTo>
                      <a:cubicBezTo>
                        <a:pt x="536212" y="322102"/>
                        <a:pt x="637609" y="319625"/>
                        <a:pt x="638619" y="319595"/>
                      </a:cubicBezTo>
                      <a:cubicBezTo>
                        <a:pt x="644840" y="318372"/>
                        <a:pt x="718616" y="316610"/>
                        <a:pt x="793357" y="313772"/>
                      </a:cubicBezTo>
                      <a:cubicBezTo>
                        <a:pt x="814698" y="314715"/>
                        <a:pt x="834269" y="315829"/>
                        <a:pt x="834269" y="315829"/>
                      </a:cubicBezTo>
                      <a:cubicBezTo>
                        <a:pt x="867862" y="318084"/>
                        <a:pt x="885348" y="315438"/>
                        <a:pt x="885348" y="315438"/>
                      </a:cubicBezTo>
                      <a:cubicBezTo>
                        <a:pt x="890780" y="315158"/>
                        <a:pt x="900268" y="311745"/>
                        <a:pt x="909711" y="307757"/>
                      </a:cubicBezTo>
                      <a:cubicBezTo>
                        <a:pt x="910360" y="307749"/>
                        <a:pt x="911082" y="307698"/>
                        <a:pt x="911716" y="307698"/>
                      </a:cubicBezTo>
                      <a:cubicBezTo>
                        <a:pt x="921314" y="307698"/>
                        <a:pt x="930971" y="308007"/>
                        <a:pt x="933123" y="307432"/>
                      </a:cubicBezTo>
                      <a:cubicBezTo>
                        <a:pt x="938829" y="305928"/>
                        <a:pt x="945051" y="304941"/>
                        <a:pt x="950424" y="304277"/>
                      </a:cubicBezTo>
                      <a:cubicBezTo>
                        <a:pt x="951641" y="306135"/>
                        <a:pt x="952430" y="307447"/>
                        <a:pt x="952430" y="307447"/>
                      </a:cubicBezTo>
                      <a:cubicBezTo>
                        <a:pt x="957029" y="313573"/>
                        <a:pt x="955223" y="317192"/>
                        <a:pt x="955223" y="317192"/>
                      </a:cubicBezTo>
                      <a:cubicBezTo>
                        <a:pt x="954928" y="319301"/>
                        <a:pt x="954435" y="318121"/>
                        <a:pt x="954435" y="318121"/>
                      </a:cubicBezTo>
                      <a:cubicBezTo>
                        <a:pt x="951943" y="313661"/>
                        <a:pt x="949982" y="315718"/>
                        <a:pt x="949982" y="315718"/>
                      </a:cubicBezTo>
                      <a:cubicBezTo>
                        <a:pt x="947093" y="317974"/>
                        <a:pt x="950815" y="320812"/>
                        <a:pt x="950815" y="320812"/>
                      </a:cubicBezTo>
                      <a:cubicBezTo>
                        <a:pt x="952776" y="323067"/>
                        <a:pt x="950078" y="323849"/>
                        <a:pt x="950078" y="323849"/>
                      </a:cubicBezTo>
                      <a:cubicBezTo>
                        <a:pt x="948265" y="325124"/>
                        <a:pt x="949046" y="327033"/>
                        <a:pt x="949046" y="327033"/>
                      </a:cubicBezTo>
                      <a:cubicBezTo>
                        <a:pt x="950277" y="330365"/>
                        <a:pt x="955408" y="329872"/>
                        <a:pt x="955408" y="329872"/>
                      </a:cubicBezTo>
                      <a:cubicBezTo>
                        <a:pt x="961482" y="329282"/>
                        <a:pt x="962366" y="331243"/>
                        <a:pt x="962366" y="331243"/>
                      </a:cubicBezTo>
                      <a:cubicBezTo>
                        <a:pt x="970003" y="334228"/>
                        <a:pt x="968824" y="326982"/>
                        <a:pt x="968824" y="326982"/>
                      </a:cubicBezTo>
                      <a:cubicBezTo>
                        <a:pt x="967600" y="321298"/>
                        <a:pt x="970438" y="319831"/>
                        <a:pt x="970438" y="319831"/>
                      </a:cubicBezTo>
                      <a:cubicBezTo>
                        <a:pt x="974456" y="318070"/>
                        <a:pt x="971670" y="316352"/>
                        <a:pt x="971670" y="316352"/>
                      </a:cubicBezTo>
                      <a:cubicBezTo>
                        <a:pt x="970741" y="315814"/>
                        <a:pt x="972112" y="313565"/>
                        <a:pt x="972112" y="313565"/>
                      </a:cubicBezTo>
                      <a:cubicBezTo>
                        <a:pt x="972849" y="310676"/>
                        <a:pt x="972694" y="305435"/>
                        <a:pt x="972694" y="305435"/>
                      </a:cubicBezTo>
                      <a:cubicBezTo>
                        <a:pt x="972362" y="304181"/>
                        <a:pt x="971861" y="303319"/>
                        <a:pt x="971308" y="302648"/>
                      </a:cubicBezTo>
                      <a:cubicBezTo>
                        <a:pt x="981555" y="302309"/>
                        <a:pt x="984739" y="303312"/>
                        <a:pt x="984821" y="303356"/>
                      </a:cubicBezTo>
                      <a:lnTo>
                        <a:pt x="984828" y="303341"/>
                      </a:lnTo>
                      <a:cubicBezTo>
                        <a:pt x="988809" y="306032"/>
                        <a:pt x="995052" y="304712"/>
                        <a:pt x="995797" y="304484"/>
                      </a:cubicBezTo>
                      <a:cubicBezTo>
                        <a:pt x="999114" y="303533"/>
                        <a:pt x="1001783" y="303503"/>
                        <a:pt x="1003154" y="303555"/>
                      </a:cubicBezTo>
                      <a:lnTo>
                        <a:pt x="1005793" y="305508"/>
                      </a:lnTo>
                      <a:lnTo>
                        <a:pt x="998097" y="324490"/>
                      </a:lnTo>
                      <a:lnTo>
                        <a:pt x="995156" y="336572"/>
                      </a:lnTo>
                      <a:cubicBezTo>
                        <a:pt x="994861" y="337811"/>
                        <a:pt x="995023" y="339123"/>
                        <a:pt x="995598" y="340251"/>
                      </a:cubicBezTo>
                      <a:lnTo>
                        <a:pt x="1002454" y="353542"/>
                      </a:lnTo>
                      <a:lnTo>
                        <a:pt x="1001584" y="366494"/>
                      </a:lnTo>
                      <a:cubicBezTo>
                        <a:pt x="999969" y="358805"/>
                        <a:pt x="993608" y="354441"/>
                        <a:pt x="992878" y="353955"/>
                      </a:cubicBezTo>
                      <a:cubicBezTo>
                        <a:pt x="991271" y="352901"/>
                        <a:pt x="989251" y="352797"/>
                        <a:pt x="987526" y="353682"/>
                      </a:cubicBezTo>
                      <a:cubicBezTo>
                        <a:pt x="986605" y="353682"/>
                        <a:pt x="985418" y="352392"/>
                        <a:pt x="984953" y="351522"/>
                      </a:cubicBezTo>
                      <a:cubicBezTo>
                        <a:pt x="984157" y="350048"/>
                        <a:pt x="982697" y="349038"/>
                        <a:pt x="981046" y="348787"/>
                      </a:cubicBezTo>
                      <a:cubicBezTo>
                        <a:pt x="979402" y="348551"/>
                        <a:pt x="977707" y="349097"/>
                        <a:pt x="976513" y="350269"/>
                      </a:cubicBezTo>
                      <a:cubicBezTo>
                        <a:pt x="838663" y="486320"/>
                        <a:pt x="693309" y="490234"/>
                        <a:pt x="677180" y="490234"/>
                      </a:cubicBezTo>
                      <a:lnTo>
                        <a:pt x="675027" y="490212"/>
                      </a:lnTo>
                      <a:cubicBezTo>
                        <a:pt x="665540" y="490123"/>
                        <a:pt x="661994" y="488730"/>
                        <a:pt x="660866" y="488104"/>
                      </a:cubicBezTo>
                      <a:cubicBezTo>
                        <a:pt x="660623" y="486416"/>
                        <a:pt x="659569" y="484897"/>
                        <a:pt x="657955" y="484101"/>
                      </a:cubicBezTo>
                      <a:cubicBezTo>
                        <a:pt x="655640" y="482929"/>
                        <a:pt x="652824" y="483651"/>
                        <a:pt x="651298" y="485715"/>
                      </a:cubicBezTo>
                      <a:cubicBezTo>
                        <a:pt x="645187" y="494016"/>
                        <a:pt x="586228" y="507351"/>
                        <a:pt x="532762" y="515445"/>
                      </a:cubicBezTo>
                      <a:cubicBezTo>
                        <a:pt x="528722" y="515784"/>
                        <a:pt x="525132" y="515932"/>
                        <a:pt x="522184" y="515932"/>
                      </a:cubicBezTo>
                      <a:cubicBezTo>
                        <a:pt x="514119" y="515932"/>
                        <a:pt x="511952" y="514782"/>
                        <a:pt x="511856" y="514737"/>
                      </a:cubicBezTo>
                      <a:lnTo>
                        <a:pt x="511856" y="514745"/>
                      </a:lnTo>
                      <a:cubicBezTo>
                        <a:pt x="510278" y="513285"/>
                        <a:pt x="508281" y="512261"/>
                        <a:pt x="505406" y="512261"/>
                      </a:cubicBezTo>
                      <a:cubicBezTo>
                        <a:pt x="502369" y="512261"/>
                        <a:pt x="499715" y="513477"/>
                        <a:pt x="499214" y="513720"/>
                      </a:cubicBezTo>
                      <a:cubicBezTo>
                        <a:pt x="498491" y="514067"/>
                        <a:pt x="497850" y="514568"/>
                        <a:pt x="497363" y="515202"/>
                      </a:cubicBezTo>
                      <a:cubicBezTo>
                        <a:pt x="497172" y="515357"/>
                        <a:pt x="496383" y="515615"/>
                        <a:pt x="496199" y="515659"/>
                      </a:cubicBezTo>
                      <a:cubicBezTo>
                        <a:pt x="491363" y="515939"/>
                        <a:pt x="486040" y="516101"/>
                        <a:pt x="480777" y="516101"/>
                      </a:cubicBezTo>
                      <a:cubicBezTo>
                        <a:pt x="480770" y="516101"/>
                        <a:pt x="480770" y="516101"/>
                        <a:pt x="480770" y="516101"/>
                      </a:cubicBezTo>
                      <a:cubicBezTo>
                        <a:pt x="375967" y="516094"/>
                        <a:pt x="294791" y="451562"/>
                        <a:pt x="293980" y="450906"/>
                      </a:cubicBezTo>
                      <a:cubicBezTo>
                        <a:pt x="287065" y="443682"/>
                        <a:pt x="276479" y="439901"/>
                        <a:pt x="276044" y="439738"/>
                      </a:cubicBezTo>
                      <a:cubicBezTo>
                        <a:pt x="263446" y="435352"/>
                        <a:pt x="262775" y="427406"/>
                        <a:pt x="262761" y="427067"/>
                      </a:cubicBezTo>
                      <a:cubicBezTo>
                        <a:pt x="261625" y="405645"/>
                        <a:pt x="295130" y="382343"/>
                        <a:pt x="308148" y="375156"/>
                      </a:cubicBezTo>
                      <a:cubicBezTo>
                        <a:pt x="374773" y="335238"/>
                        <a:pt x="412892" y="327807"/>
                        <a:pt x="413260" y="327741"/>
                      </a:cubicBezTo>
                      <a:close/>
                      <a:moveTo>
                        <a:pt x="629478" y="263475"/>
                      </a:moveTo>
                      <a:cubicBezTo>
                        <a:pt x="629478" y="263475"/>
                        <a:pt x="643145" y="268960"/>
                        <a:pt x="646764" y="270478"/>
                      </a:cubicBezTo>
                      <a:cubicBezTo>
                        <a:pt x="646764" y="270478"/>
                        <a:pt x="652595" y="272336"/>
                        <a:pt x="653672" y="274783"/>
                      </a:cubicBezTo>
                      <a:cubicBezTo>
                        <a:pt x="653672" y="274783"/>
                        <a:pt x="655972" y="279634"/>
                        <a:pt x="653922" y="290065"/>
                      </a:cubicBezTo>
                      <a:cubicBezTo>
                        <a:pt x="653922" y="290065"/>
                        <a:pt x="652691" y="294031"/>
                        <a:pt x="651770" y="295896"/>
                      </a:cubicBezTo>
                      <a:cubicBezTo>
                        <a:pt x="651770" y="295896"/>
                        <a:pt x="650399" y="298151"/>
                        <a:pt x="651961" y="299471"/>
                      </a:cubicBezTo>
                      <a:cubicBezTo>
                        <a:pt x="651961" y="299471"/>
                        <a:pt x="653237" y="300061"/>
                        <a:pt x="653826" y="299375"/>
                      </a:cubicBezTo>
                      <a:cubicBezTo>
                        <a:pt x="653826" y="299375"/>
                        <a:pt x="655094" y="298151"/>
                        <a:pt x="656716" y="299228"/>
                      </a:cubicBezTo>
                      <a:cubicBezTo>
                        <a:pt x="656716" y="299228"/>
                        <a:pt x="658773" y="299618"/>
                        <a:pt x="659215" y="298984"/>
                      </a:cubicBezTo>
                      <a:cubicBezTo>
                        <a:pt x="659215" y="298984"/>
                        <a:pt x="659996" y="298247"/>
                        <a:pt x="658972" y="293986"/>
                      </a:cubicBezTo>
                      <a:cubicBezTo>
                        <a:pt x="658972" y="293986"/>
                        <a:pt x="659753" y="284189"/>
                        <a:pt x="660439" y="278609"/>
                      </a:cubicBezTo>
                      <a:cubicBezTo>
                        <a:pt x="661028" y="274400"/>
                        <a:pt x="663970" y="273906"/>
                        <a:pt x="663970" y="273906"/>
                      </a:cubicBezTo>
                      <a:cubicBezTo>
                        <a:pt x="669351" y="271901"/>
                        <a:pt x="687869" y="274253"/>
                        <a:pt x="687869" y="274253"/>
                      </a:cubicBezTo>
                      <a:cubicBezTo>
                        <a:pt x="697953" y="275329"/>
                        <a:pt x="812059" y="285023"/>
                        <a:pt x="812059" y="285023"/>
                      </a:cubicBezTo>
                      <a:cubicBezTo>
                        <a:pt x="836665" y="286696"/>
                        <a:pt x="885200" y="290470"/>
                        <a:pt x="909976" y="292416"/>
                      </a:cubicBezTo>
                      <a:cubicBezTo>
                        <a:pt x="899464" y="292468"/>
                        <a:pt x="887891" y="292925"/>
                        <a:pt x="875381" y="293846"/>
                      </a:cubicBezTo>
                      <a:cubicBezTo>
                        <a:pt x="857527" y="294864"/>
                        <a:pt x="732843" y="301970"/>
                        <a:pt x="671275" y="306216"/>
                      </a:cubicBezTo>
                      <a:cubicBezTo>
                        <a:pt x="667169" y="306223"/>
                        <a:pt x="664810" y="306223"/>
                        <a:pt x="664810" y="306223"/>
                      </a:cubicBezTo>
                      <a:cubicBezTo>
                        <a:pt x="659908" y="306518"/>
                        <a:pt x="659031" y="304314"/>
                        <a:pt x="659031" y="304314"/>
                      </a:cubicBezTo>
                      <a:cubicBezTo>
                        <a:pt x="657416" y="301034"/>
                        <a:pt x="654726" y="304653"/>
                        <a:pt x="654726" y="304653"/>
                      </a:cubicBezTo>
                      <a:lnTo>
                        <a:pt x="653649" y="304314"/>
                      </a:lnTo>
                      <a:cubicBezTo>
                        <a:pt x="653745" y="302891"/>
                        <a:pt x="651836" y="302648"/>
                        <a:pt x="651836" y="302648"/>
                      </a:cubicBezTo>
                      <a:cubicBezTo>
                        <a:pt x="650126" y="302545"/>
                        <a:pt x="649639" y="304461"/>
                        <a:pt x="649639" y="304461"/>
                      </a:cubicBezTo>
                      <a:cubicBezTo>
                        <a:pt x="647870" y="307395"/>
                        <a:pt x="634454" y="307941"/>
                        <a:pt x="634454" y="307941"/>
                      </a:cubicBezTo>
                      <a:cubicBezTo>
                        <a:pt x="617639" y="307307"/>
                        <a:pt x="599741" y="308516"/>
                        <a:pt x="585336" y="309998"/>
                      </a:cubicBezTo>
                      <a:cubicBezTo>
                        <a:pt x="551567" y="310698"/>
                        <a:pt x="508192" y="311531"/>
                        <a:pt x="476494" y="311664"/>
                      </a:cubicBezTo>
                      <a:lnTo>
                        <a:pt x="472676" y="311642"/>
                      </a:lnTo>
                      <a:cubicBezTo>
                        <a:pt x="463196" y="311642"/>
                        <a:pt x="443115" y="311966"/>
                        <a:pt x="426087" y="314325"/>
                      </a:cubicBezTo>
                      <a:cubicBezTo>
                        <a:pt x="424988" y="312128"/>
                        <a:pt x="423772" y="309371"/>
                        <a:pt x="422895" y="306128"/>
                      </a:cubicBezTo>
                      <a:cubicBezTo>
                        <a:pt x="422895" y="306128"/>
                        <a:pt x="418782" y="295748"/>
                        <a:pt x="419858" y="289136"/>
                      </a:cubicBezTo>
                      <a:cubicBezTo>
                        <a:pt x="419858" y="289136"/>
                        <a:pt x="419762" y="285856"/>
                        <a:pt x="423286" y="281985"/>
                      </a:cubicBezTo>
                      <a:lnTo>
                        <a:pt x="425925" y="279096"/>
                      </a:lnTo>
                      <a:cubicBezTo>
                        <a:pt x="425925" y="279096"/>
                        <a:pt x="429846" y="276302"/>
                        <a:pt x="428033" y="272970"/>
                      </a:cubicBezTo>
                      <a:cubicBezTo>
                        <a:pt x="428033" y="272970"/>
                        <a:pt x="422305" y="267434"/>
                        <a:pt x="422055" y="259598"/>
                      </a:cubicBezTo>
                      <a:cubicBezTo>
                        <a:pt x="422055" y="259598"/>
                        <a:pt x="420492" y="250199"/>
                        <a:pt x="424060" y="239031"/>
                      </a:cubicBezTo>
                      <a:cubicBezTo>
                        <a:pt x="424060" y="239031"/>
                        <a:pt x="426853" y="231733"/>
                        <a:pt x="432677" y="231350"/>
                      </a:cubicBezTo>
                      <a:cubicBezTo>
                        <a:pt x="432677" y="231350"/>
                        <a:pt x="444332" y="228895"/>
                        <a:pt x="468135" y="231246"/>
                      </a:cubicBezTo>
                      <a:cubicBezTo>
                        <a:pt x="468135" y="231246"/>
                        <a:pt x="518431" y="237269"/>
                        <a:pt x="544380" y="244272"/>
                      </a:cubicBezTo>
                      <a:cubicBezTo>
                        <a:pt x="544380" y="244272"/>
                        <a:pt x="577869" y="251813"/>
                        <a:pt x="593106" y="254659"/>
                      </a:cubicBezTo>
                      <a:cubicBezTo>
                        <a:pt x="593091" y="254666"/>
                        <a:pt x="618995" y="258824"/>
                        <a:pt x="629478" y="263475"/>
                      </a:cubicBezTo>
                      <a:close/>
                      <a:moveTo>
                        <a:pt x="530853" y="171905"/>
                      </a:moveTo>
                      <a:cubicBezTo>
                        <a:pt x="523702" y="159218"/>
                        <a:pt x="507492" y="143797"/>
                        <a:pt x="507492" y="143797"/>
                      </a:cubicBezTo>
                      <a:cubicBezTo>
                        <a:pt x="496965" y="133322"/>
                        <a:pt x="499560" y="130130"/>
                        <a:pt x="499560" y="130130"/>
                      </a:cubicBezTo>
                      <a:cubicBezTo>
                        <a:pt x="503283" y="127682"/>
                        <a:pt x="516847" y="136057"/>
                        <a:pt x="516847" y="136057"/>
                      </a:cubicBezTo>
                      <a:cubicBezTo>
                        <a:pt x="535946" y="146045"/>
                        <a:pt x="594757" y="167740"/>
                        <a:pt x="594757" y="167740"/>
                      </a:cubicBezTo>
                      <a:cubicBezTo>
                        <a:pt x="643285" y="184636"/>
                        <a:pt x="743923" y="215434"/>
                        <a:pt x="743923" y="215434"/>
                      </a:cubicBezTo>
                      <a:cubicBezTo>
                        <a:pt x="804009" y="235559"/>
                        <a:pt x="870413" y="252654"/>
                        <a:pt x="870413" y="252654"/>
                      </a:cubicBezTo>
                      <a:cubicBezTo>
                        <a:pt x="921977" y="264795"/>
                        <a:pt x="956108" y="276847"/>
                        <a:pt x="956108" y="276847"/>
                      </a:cubicBezTo>
                      <a:cubicBezTo>
                        <a:pt x="963015" y="279147"/>
                        <a:pt x="961637" y="280179"/>
                        <a:pt x="961637" y="280179"/>
                      </a:cubicBezTo>
                      <a:lnTo>
                        <a:pt x="961983" y="280128"/>
                      </a:lnTo>
                      <a:cubicBezTo>
                        <a:pt x="957479" y="280717"/>
                        <a:pt x="954980" y="281838"/>
                        <a:pt x="954980" y="281838"/>
                      </a:cubicBezTo>
                      <a:cubicBezTo>
                        <a:pt x="952776" y="283990"/>
                        <a:pt x="958356" y="283703"/>
                        <a:pt x="958356" y="283703"/>
                      </a:cubicBezTo>
                      <a:cubicBezTo>
                        <a:pt x="961873" y="283334"/>
                        <a:pt x="964799" y="283194"/>
                        <a:pt x="967490" y="283121"/>
                      </a:cubicBezTo>
                      <a:cubicBezTo>
                        <a:pt x="966133" y="283275"/>
                        <a:pt x="965168" y="283408"/>
                        <a:pt x="965168" y="283408"/>
                      </a:cubicBezTo>
                      <a:cubicBezTo>
                        <a:pt x="964578" y="286195"/>
                        <a:pt x="957671" y="286585"/>
                        <a:pt x="957671" y="286585"/>
                      </a:cubicBezTo>
                      <a:cubicBezTo>
                        <a:pt x="945235" y="288885"/>
                        <a:pt x="928634" y="286880"/>
                        <a:pt x="928634" y="286880"/>
                      </a:cubicBezTo>
                      <a:cubicBezTo>
                        <a:pt x="914237" y="286195"/>
                        <a:pt x="840388" y="280172"/>
                        <a:pt x="840388" y="280172"/>
                      </a:cubicBezTo>
                      <a:cubicBezTo>
                        <a:pt x="821531" y="278358"/>
                        <a:pt x="683335" y="268222"/>
                        <a:pt x="683335" y="268222"/>
                      </a:cubicBezTo>
                      <a:cubicBezTo>
                        <a:pt x="654048" y="268222"/>
                        <a:pt x="649300" y="265185"/>
                        <a:pt x="649300" y="265185"/>
                      </a:cubicBezTo>
                      <a:lnTo>
                        <a:pt x="631815" y="258182"/>
                      </a:lnTo>
                      <a:cubicBezTo>
                        <a:pt x="620846" y="254364"/>
                        <a:pt x="616393" y="243439"/>
                        <a:pt x="616393" y="243439"/>
                      </a:cubicBezTo>
                      <a:cubicBezTo>
                        <a:pt x="607385" y="223993"/>
                        <a:pt x="539853" y="183102"/>
                        <a:pt x="539853" y="183102"/>
                      </a:cubicBezTo>
                      <a:cubicBezTo>
                        <a:pt x="533794" y="179299"/>
                        <a:pt x="530853" y="171905"/>
                        <a:pt x="530853" y="171905"/>
                      </a:cubicBezTo>
                      <a:close/>
                      <a:moveTo>
                        <a:pt x="419150" y="136550"/>
                      </a:moveTo>
                      <a:cubicBezTo>
                        <a:pt x="400832" y="124896"/>
                        <a:pt x="394322" y="112799"/>
                        <a:pt x="394322" y="112799"/>
                      </a:cubicBezTo>
                      <a:cubicBezTo>
                        <a:pt x="392266" y="110595"/>
                        <a:pt x="398775" y="108192"/>
                        <a:pt x="398775" y="108192"/>
                      </a:cubicBezTo>
                      <a:lnTo>
                        <a:pt x="413562" y="102420"/>
                      </a:lnTo>
                      <a:cubicBezTo>
                        <a:pt x="426293" y="97761"/>
                        <a:pt x="434763" y="103835"/>
                        <a:pt x="434763" y="103835"/>
                      </a:cubicBezTo>
                      <a:cubicBezTo>
                        <a:pt x="434763" y="103835"/>
                        <a:pt x="439267" y="106821"/>
                        <a:pt x="442946" y="104469"/>
                      </a:cubicBezTo>
                      <a:cubicBezTo>
                        <a:pt x="442946" y="104469"/>
                        <a:pt x="443005" y="104381"/>
                        <a:pt x="443101" y="104241"/>
                      </a:cubicBezTo>
                      <a:lnTo>
                        <a:pt x="475256" y="118962"/>
                      </a:lnTo>
                      <a:cubicBezTo>
                        <a:pt x="487596" y="124055"/>
                        <a:pt x="493471" y="133358"/>
                        <a:pt x="493471" y="133358"/>
                      </a:cubicBezTo>
                      <a:cubicBezTo>
                        <a:pt x="496265" y="140509"/>
                        <a:pt x="510367" y="155348"/>
                        <a:pt x="510367" y="155348"/>
                      </a:cubicBezTo>
                      <a:cubicBezTo>
                        <a:pt x="525987" y="168912"/>
                        <a:pt x="526186" y="175775"/>
                        <a:pt x="526186" y="175775"/>
                      </a:cubicBezTo>
                      <a:cubicBezTo>
                        <a:pt x="526968" y="179247"/>
                        <a:pt x="516640" y="176608"/>
                        <a:pt x="516640" y="176608"/>
                      </a:cubicBezTo>
                      <a:lnTo>
                        <a:pt x="440049" y="164902"/>
                      </a:lnTo>
                      <a:cubicBezTo>
                        <a:pt x="435884" y="164120"/>
                        <a:pt x="435007" y="160059"/>
                        <a:pt x="435007" y="160059"/>
                      </a:cubicBezTo>
                      <a:cubicBezTo>
                        <a:pt x="432176" y="146981"/>
                        <a:pt x="419150" y="136550"/>
                        <a:pt x="419150" y="136550"/>
                      </a:cubicBezTo>
                      <a:close/>
                      <a:moveTo>
                        <a:pt x="247752" y="138998"/>
                      </a:moveTo>
                      <a:cubicBezTo>
                        <a:pt x="247752" y="138998"/>
                        <a:pt x="298683" y="122397"/>
                        <a:pt x="300201" y="121955"/>
                      </a:cubicBezTo>
                      <a:cubicBezTo>
                        <a:pt x="300201" y="121955"/>
                        <a:pt x="333897" y="112652"/>
                        <a:pt x="345839" y="112357"/>
                      </a:cubicBezTo>
                      <a:cubicBezTo>
                        <a:pt x="345839" y="112357"/>
                        <a:pt x="372429" y="111332"/>
                        <a:pt x="379970" y="112357"/>
                      </a:cubicBezTo>
                      <a:cubicBezTo>
                        <a:pt x="379970" y="112357"/>
                        <a:pt x="386088" y="112312"/>
                        <a:pt x="388779" y="114907"/>
                      </a:cubicBezTo>
                      <a:cubicBezTo>
                        <a:pt x="388779" y="114907"/>
                        <a:pt x="392848" y="118534"/>
                        <a:pt x="396033" y="122891"/>
                      </a:cubicBezTo>
                      <a:cubicBezTo>
                        <a:pt x="396033" y="122891"/>
                        <a:pt x="406117" y="133616"/>
                        <a:pt x="412729" y="137826"/>
                      </a:cubicBezTo>
                      <a:cubicBezTo>
                        <a:pt x="412729" y="137826"/>
                        <a:pt x="427023" y="146052"/>
                        <a:pt x="431188" y="162019"/>
                      </a:cubicBezTo>
                      <a:cubicBezTo>
                        <a:pt x="431188" y="162019"/>
                        <a:pt x="432360" y="164415"/>
                        <a:pt x="428343" y="165838"/>
                      </a:cubicBezTo>
                      <a:cubicBezTo>
                        <a:pt x="428343" y="165838"/>
                        <a:pt x="412921" y="171713"/>
                        <a:pt x="392885" y="173092"/>
                      </a:cubicBezTo>
                      <a:cubicBezTo>
                        <a:pt x="392885" y="173092"/>
                        <a:pt x="388138" y="174898"/>
                        <a:pt x="379373" y="170298"/>
                      </a:cubicBezTo>
                      <a:cubicBezTo>
                        <a:pt x="379373" y="170298"/>
                        <a:pt x="352385" y="156786"/>
                        <a:pt x="292741" y="155171"/>
                      </a:cubicBezTo>
                      <a:cubicBezTo>
                        <a:pt x="292741" y="155171"/>
                        <a:pt x="267766" y="154685"/>
                        <a:pt x="254593" y="155761"/>
                      </a:cubicBezTo>
                      <a:cubicBezTo>
                        <a:pt x="254593" y="155761"/>
                        <a:pt x="230893" y="157670"/>
                        <a:pt x="230989" y="152923"/>
                      </a:cubicBezTo>
                      <a:cubicBezTo>
                        <a:pt x="231004" y="152901"/>
                        <a:pt x="229876" y="147763"/>
                        <a:pt x="247752" y="138998"/>
                      </a:cubicBezTo>
                      <a:close/>
                      <a:moveTo>
                        <a:pt x="225328" y="95365"/>
                      </a:moveTo>
                      <a:cubicBezTo>
                        <a:pt x="231689" y="88996"/>
                        <a:pt x="238648" y="90323"/>
                        <a:pt x="238648" y="90323"/>
                      </a:cubicBezTo>
                      <a:cubicBezTo>
                        <a:pt x="300253" y="99235"/>
                        <a:pt x="323363" y="108487"/>
                        <a:pt x="323363" y="108487"/>
                      </a:cubicBezTo>
                      <a:cubicBezTo>
                        <a:pt x="329681" y="110639"/>
                        <a:pt x="322921" y="112453"/>
                        <a:pt x="322921" y="112453"/>
                      </a:cubicBezTo>
                      <a:lnTo>
                        <a:pt x="315719" y="113632"/>
                      </a:lnTo>
                      <a:cubicBezTo>
                        <a:pt x="289277" y="119316"/>
                        <a:pt x="244862" y="135570"/>
                        <a:pt x="244862" y="135570"/>
                      </a:cubicBezTo>
                      <a:cubicBezTo>
                        <a:pt x="230267" y="141983"/>
                        <a:pt x="224981" y="151389"/>
                        <a:pt x="224981" y="151389"/>
                      </a:cubicBezTo>
                      <a:cubicBezTo>
                        <a:pt x="221067" y="155997"/>
                        <a:pt x="209700" y="158488"/>
                        <a:pt x="209700" y="158488"/>
                      </a:cubicBezTo>
                      <a:lnTo>
                        <a:pt x="180759" y="165830"/>
                      </a:lnTo>
                      <a:cubicBezTo>
                        <a:pt x="168514" y="168529"/>
                        <a:pt x="160487" y="166280"/>
                        <a:pt x="160487" y="166280"/>
                      </a:cubicBezTo>
                      <a:lnTo>
                        <a:pt x="146333" y="163044"/>
                      </a:lnTo>
                      <a:cubicBezTo>
                        <a:pt x="140797" y="161525"/>
                        <a:pt x="139035" y="156830"/>
                        <a:pt x="139035" y="156830"/>
                      </a:cubicBezTo>
                      <a:cubicBezTo>
                        <a:pt x="134037" y="145463"/>
                        <a:pt x="149613" y="132688"/>
                        <a:pt x="149613" y="132688"/>
                      </a:cubicBezTo>
                      <a:cubicBezTo>
                        <a:pt x="169355" y="116087"/>
                        <a:pt x="201377" y="109275"/>
                        <a:pt x="201377" y="109275"/>
                      </a:cubicBezTo>
                      <a:cubicBezTo>
                        <a:pt x="214255" y="105796"/>
                        <a:pt x="225328" y="95365"/>
                        <a:pt x="225328" y="95365"/>
                      </a:cubicBezTo>
                      <a:close/>
                      <a:moveTo>
                        <a:pt x="9073" y="34151"/>
                      </a:moveTo>
                      <a:cubicBezTo>
                        <a:pt x="12899" y="19776"/>
                        <a:pt x="45607" y="14270"/>
                        <a:pt x="45607" y="14270"/>
                      </a:cubicBezTo>
                      <a:cubicBezTo>
                        <a:pt x="83954" y="6729"/>
                        <a:pt x="155444" y="12994"/>
                        <a:pt x="155444" y="12994"/>
                      </a:cubicBezTo>
                      <a:cubicBezTo>
                        <a:pt x="252411" y="26367"/>
                        <a:pt x="329636" y="55256"/>
                        <a:pt x="329636" y="55256"/>
                      </a:cubicBezTo>
                      <a:cubicBezTo>
                        <a:pt x="379977" y="68282"/>
                        <a:pt x="406228" y="86409"/>
                        <a:pt x="406228" y="86409"/>
                      </a:cubicBezTo>
                      <a:cubicBezTo>
                        <a:pt x="412346" y="91252"/>
                        <a:pt x="407451" y="92674"/>
                        <a:pt x="407451" y="92674"/>
                      </a:cubicBezTo>
                      <a:cubicBezTo>
                        <a:pt x="404562" y="93117"/>
                        <a:pt x="405203" y="95756"/>
                        <a:pt x="405203" y="95756"/>
                      </a:cubicBezTo>
                      <a:cubicBezTo>
                        <a:pt x="404665" y="99088"/>
                        <a:pt x="405299" y="98107"/>
                        <a:pt x="394330" y="103341"/>
                      </a:cubicBezTo>
                      <a:cubicBezTo>
                        <a:pt x="394278" y="103393"/>
                        <a:pt x="394035" y="103444"/>
                        <a:pt x="394035" y="103444"/>
                      </a:cubicBezTo>
                      <a:cubicBezTo>
                        <a:pt x="383265" y="108487"/>
                        <a:pt x="377095" y="107020"/>
                        <a:pt x="377095" y="107020"/>
                      </a:cubicBezTo>
                      <a:cubicBezTo>
                        <a:pt x="360347" y="106039"/>
                        <a:pt x="343008" y="106622"/>
                        <a:pt x="343008" y="106622"/>
                      </a:cubicBezTo>
                      <a:cubicBezTo>
                        <a:pt x="331745" y="107801"/>
                        <a:pt x="322832" y="103732"/>
                        <a:pt x="322832" y="103732"/>
                      </a:cubicBezTo>
                      <a:cubicBezTo>
                        <a:pt x="317783" y="101624"/>
                        <a:pt x="307698" y="98881"/>
                        <a:pt x="307698" y="98881"/>
                      </a:cubicBezTo>
                      <a:cubicBezTo>
                        <a:pt x="288694" y="92859"/>
                        <a:pt x="242570" y="85856"/>
                        <a:pt x="242570" y="85856"/>
                      </a:cubicBezTo>
                      <a:cubicBezTo>
                        <a:pt x="230421" y="85119"/>
                        <a:pt x="223175" y="80909"/>
                        <a:pt x="223175" y="80909"/>
                      </a:cubicBezTo>
                      <a:cubicBezTo>
                        <a:pt x="218870" y="78801"/>
                        <a:pt x="213924" y="76796"/>
                        <a:pt x="213924" y="76796"/>
                      </a:cubicBezTo>
                      <a:cubicBezTo>
                        <a:pt x="195067" y="70184"/>
                        <a:pt x="154029" y="63180"/>
                        <a:pt x="154029" y="63180"/>
                      </a:cubicBezTo>
                      <a:cubicBezTo>
                        <a:pt x="134243" y="59605"/>
                        <a:pt x="21022" y="47405"/>
                        <a:pt x="21022" y="47405"/>
                      </a:cubicBezTo>
                      <a:cubicBezTo>
                        <a:pt x="7650" y="44287"/>
                        <a:pt x="9073" y="34151"/>
                        <a:pt x="9073" y="34151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88" name="Forme libre : forme 87">
                  <a:extLst>
                    <a:ext uri="{FF2B5EF4-FFF2-40B4-BE49-F238E27FC236}">
                      <a16:creationId xmlns:a16="http://schemas.microsoft.com/office/drawing/2014/main" id="{DEE984F3-EE08-43E4-BE02-6C88F7A79D2B}"/>
                    </a:ext>
                  </a:extLst>
                </p:cNvPr>
                <p:cNvSpPr/>
                <p:nvPr/>
              </p:nvSpPr>
              <p:spPr>
                <a:xfrm rot="5400000">
                  <a:off x="-638399" y="2193904"/>
                  <a:ext cx="7372" cy="7372"/>
                </a:xfrm>
                <a:custGeom>
                  <a:avLst/>
                  <a:gdLst>
                    <a:gd name="connsiteX0" fmla="*/ 8256 w 7371"/>
                    <a:gd name="connsiteY0" fmla="*/ 6730 h 7371"/>
                    <a:gd name="connsiteX1" fmla="*/ 5529 w 7371"/>
                    <a:gd name="connsiteY1" fmla="*/ 5529 h 7371"/>
                    <a:gd name="connsiteX2" fmla="*/ 8256 w 7371"/>
                    <a:gd name="connsiteY2" fmla="*/ 6730 h 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71" h="7371">
                      <a:moveTo>
                        <a:pt x="8256" y="6730"/>
                      </a:moveTo>
                      <a:cubicBezTo>
                        <a:pt x="6679" y="6008"/>
                        <a:pt x="5529" y="5529"/>
                        <a:pt x="5529" y="5529"/>
                      </a:cubicBezTo>
                      <a:cubicBezTo>
                        <a:pt x="6509" y="5750"/>
                        <a:pt x="7401" y="6199"/>
                        <a:pt x="8256" y="6730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orme libre : forme 88">
                  <a:extLst>
                    <a:ext uri="{FF2B5EF4-FFF2-40B4-BE49-F238E27FC236}">
                      <a16:creationId xmlns:a16="http://schemas.microsoft.com/office/drawing/2014/main" id="{8D0550D4-DDF4-452B-9FE1-8BAEDC2E0D8B}"/>
                    </a:ext>
                  </a:extLst>
                </p:cNvPr>
                <p:cNvSpPr/>
                <p:nvPr/>
              </p:nvSpPr>
              <p:spPr>
                <a:xfrm rot="5400000">
                  <a:off x="-617243" y="2290497"/>
                  <a:ext cx="58973" cy="66345"/>
                </a:xfrm>
                <a:custGeom>
                  <a:avLst/>
                  <a:gdLst>
                    <a:gd name="connsiteX0" fmla="*/ 8570 w 58973"/>
                    <a:gd name="connsiteY0" fmla="*/ 18775 h 66344"/>
                    <a:gd name="connsiteX1" fmla="*/ 25805 w 58973"/>
                    <a:gd name="connsiteY1" fmla="*/ 7541 h 66344"/>
                    <a:gd name="connsiteX2" fmla="*/ 54753 w 58973"/>
                    <a:gd name="connsiteY2" fmla="*/ 14787 h 66344"/>
                    <a:gd name="connsiteX3" fmla="*/ 44905 w 58973"/>
                    <a:gd name="connsiteY3" fmla="*/ 57100 h 66344"/>
                    <a:gd name="connsiteX4" fmla="*/ 24824 w 58973"/>
                    <a:gd name="connsiteY4" fmla="*/ 64840 h 66344"/>
                    <a:gd name="connsiteX5" fmla="*/ 8570 w 58973"/>
                    <a:gd name="connsiteY5" fmla="*/ 18775 h 6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973" h="66344">
                      <a:moveTo>
                        <a:pt x="8570" y="18775"/>
                      </a:moveTo>
                      <a:cubicBezTo>
                        <a:pt x="14939" y="11278"/>
                        <a:pt x="25805" y="7541"/>
                        <a:pt x="25805" y="7541"/>
                      </a:cubicBezTo>
                      <a:cubicBezTo>
                        <a:pt x="52247" y="339"/>
                        <a:pt x="54753" y="14787"/>
                        <a:pt x="54753" y="14787"/>
                      </a:cubicBezTo>
                      <a:cubicBezTo>
                        <a:pt x="38882" y="15568"/>
                        <a:pt x="44905" y="57100"/>
                        <a:pt x="44905" y="57100"/>
                      </a:cubicBezTo>
                      <a:cubicBezTo>
                        <a:pt x="39177" y="70074"/>
                        <a:pt x="24824" y="64840"/>
                        <a:pt x="24824" y="64840"/>
                      </a:cubicBezTo>
                      <a:cubicBezTo>
                        <a:pt x="-4891" y="31727"/>
                        <a:pt x="8570" y="18775"/>
                        <a:pt x="8570" y="18775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70" name="Forme libre : forme 69">
                <a:extLst>
                  <a:ext uri="{FF2B5EF4-FFF2-40B4-BE49-F238E27FC236}">
                    <a16:creationId xmlns:a16="http://schemas.microsoft.com/office/drawing/2014/main" id="{7E66F3DF-AEBB-4C52-B350-52D4E33D0727}"/>
                  </a:ext>
                </a:extLst>
              </p:cNvPr>
              <p:cNvSpPr/>
              <p:nvPr/>
            </p:nvSpPr>
            <p:spPr>
              <a:xfrm rot="5400000">
                <a:off x="-670525" y="2370180"/>
                <a:ext cx="140061" cy="73716"/>
              </a:xfrm>
              <a:custGeom>
                <a:avLst/>
                <a:gdLst>
                  <a:gd name="connsiteX0" fmla="*/ 26474 w 140061"/>
                  <a:gd name="connsiteY0" fmla="*/ 5529 h 73716"/>
                  <a:gd name="connsiteX1" fmla="*/ 90917 w 140061"/>
                  <a:gd name="connsiteY1" fmla="*/ 27150 h 73716"/>
                  <a:gd name="connsiteX2" fmla="*/ 123043 w 140061"/>
                  <a:gd name="connsiteY2" fmla="*/ 61163 h 73716"/>
                  <a:gd name="connsiteX3" fmla="*/ 136113 w 140061"/>
                  <a:gd name="connsiteY3" fmla="*/ 72279 h 73716"/>
                  <a:gd name="connsiteX4" fmla="*/ 6784 w 140061"/>
                  <a:gd name="connsiteY4" fmla="*/ 42306 h 73716"/>
                  <a:gd name="connsiteX5" fmla="*/ 11340 w 140061"/>
                  <a:gd name="connsiteY5" fmla="*/ 12141 h 73716"/>
                  <a:gd name="connsiteX6" fmla="*/ 26474 w 140061"/>
                  <a:gd name="connsiteY6" fmla="*/ 5529 h 7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061" h="73716">
                    <a:moveTo>
                      <a:pt x="26474" y="5529"/>
                    </a:moveTo>
                    <a:cubicBezTo>
                      <a:pt x="77891" y="8102"/>
                      <a:pt x="90917" y="27150"/>
                      <a:pt x="90917" y="27150"/>
                    </a:cubicBezTo>
                    <a:lnTo>
                      <a:pt x="123043" y="61163"/>
                    </a:lnTo>
                    <a:lnTo>
                      <a:pt x="136113" y="72279"/>
                    </a:lnTo>
                    <a:cubicBezTo>
                      <a:pt x="112708" y="77469"/>
                      <a:pt x="6784" y="42306"/>
                      <a:pt x="6784" y="42306"/>
                    </a:cubicBezTo>
                    <a:cubicBezTo>
                      <a:pt x="2280" y="22550"/>
                      <a:pt x="11340" y="12141"/>
                      <a:pt x="11340" y="12141"/>
                    </a:cubicBezTo>
                    <a:cubicBezTo>
                      <a:pt x="17761" y="5949"/>
                      <a:pt x="26474" y="5529"/>
                      <a:pt x="26474" y="5529"/>
                    </a:cubicBezTo>
                    <a:close/>
                  </a:path>
                </a:pathLst>
              </a:custGeom>
              <a:solidFill>
                <a:srgbClr val="17101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orme libre : forme 70">
                <a:extLst>
                  <a:ext uri="{FF2B5EF4-FFF2-40B4-BE49-F238E27FC236}">
                    <a16:creationId xmlns:a16="http://schemas.microsoft.com/office/drawing/2014/main" id="{3D631356-85E7-491F-9C1E-1FC0384C209E}"/>
                  </a:ext>
                </a:extLst>
              </p:cNvPr>
              <p:cNvSpPr/>
              <p:nvPr/>
            </p:nvSpPr>
            <p:spPr>
              <a:xfrm rot="5400000">
                <a:off x="-1024972" y="2063188"/>
                <a:ext cx="228521" cy="523386"/>
              </a:xfrm>
              <a:custGeom>
                <a:avLst/>
                <a:gdLst>
                  <a:gd name="connsiteX0" fmla="*/ 83678 w 228520"/>
                  <a:gd name="connsiteY0" fmla="*/ 47336 h 523386"/>
                  <a:gd name="connsiteX1" fmla="*/ 74088 w 228520"/>
                  <a:gd name="connsiteY1" fmla="*/ 57089 h 523386"/>
                  <a:gd name="connsiteX2" fmla="*/ 75075 w 228520"/>
                  <a:gd name="connsiteY2" fmla="*/ 52762 h 523386"/>
                  <a:gd name="connsiteX3" fmla="*/ 46960 w 228520"/>
                  <a:gd name="connsiteY3" fmla="*/ 151918 h 523386"/>
                  <a:gd name="connsiteX4" fmla="*/ 39846 w 228520"/>
                  <a:gd name="connsiteY4" fmla="*/ 247823 h 523386"/>
                  <a:gd name="connsiteX5" fmla="*/ 31022 w 228520"/>
                  <a:gd name="connsiteY5" fmla="*/ 255069 h 523386"/>
                  <a:gd name="connsiteX6" fmla="*/ 37178 w 228520"/>
                  <a:gd name="connsiteY6" fmla="*/ 409645 h 523386"/>
                  <a:gd name="connsiteX7" fmla="*/ 30293 w 228520"/>
                  <a:gd name="connsiteY7" fmla="*/ 420267 h 523386"/>
                  <a:gd name="connsiteX8" fmla="*/ 37834 w 228520"/>
                  <a:gd name="connsiteY8" fmla="*/ 414761 h 523386"/>
                  <a:gd name="connsiteX9" fmla="*/ 39102 w 228520"/>
                  <a:gd name="connsiteY9" fmla="*/ 420164 h 523386"/>
                  <a:gd name="connsiteX10" fmla="*/ 27315 w 228520"/>
                  <a:gd name="connsiteY10" fmla="*/ 430846 h 523386"/>
                  <a:gd name="connsiteX11" fmla="*/ 34642 w 228520"/>
                  <a:gd name="connsiteY11" fmla="*/ 428634 h 523386"/>
                  <a:gd name="connsiteX12" fmla="*/ 36706 w 228520"/>
                  <a:gd name="connsiteY12" fmla="*/ 431885 h 523386"/>
                  <a:gd name="connsiteX13" fmla="*/ 28347 w 228520"/>
                  <a:gd name="connsiteY13" fmla="*/ 446333 h 523386"/>
                  <a:gd name="connsiteX14" fmla="*/ 31531 w 228520"/>
                  <a:gd name="connsiteY14" fmla="*/ 446282 h 523386"/>
                  <a:gd name="connsiteX15" fmla="*/ 33470 w 228520"/>
                  <a:gd name="connsiteY15" fmla="*/ 451206 h 523386"/>
                  <a:gd name="connsiteX16" fmla="*/ 16965 w 228520"/>
                  <a:gd name="connsiteY16" fmla="*/ 502041 h 523386"/>
                  <a:gd name="connsiteX17" fmla="*/ 4241 w 228520"/>
                  <a:gd name="connsiteY17" fmla="*/ 511735 h 523386"/>
                  <a:gd name="connsiteX18" fmla="*/ 23489 w 228520"/>
                  <a:gd name="connsiteY18" fmla="*/ 505668 h 523386"/>
                  <a:gd name="connsiteX19" fmla="*/ 26423 w 228520"/>
                  <a:gd name="connsiteY19" fmla="*/ 516976 h 523386"/>
                  <a:gd name="connsiteX20" fmla="*/ 33116 w 228520"/>
                  <a:gd name="connsiteY20" fmla="*/ 520698 h 523386"/>
                  <a:gd name="connsiteX21" fmla="*/ 38873 w 228520"/>
                  <a:gd name="connsiteY21" fmla="*/ 504252 h 523386"/>
                  <a:gd name="connsiteX22" fmla="*/ 57693 w 228520"/>
                  <a:gd name="connsiteY22" fmla="*/ 515605 h 523386"/>
                  <a:gd name="connsiteX23" fmla="*/ 55084 w 228520"/>
                  <a:gd name="connsiteY23" fmla="*/ 508093 h 523386"/>
                  <a:gd name="connsiteX24" fmla="*/ 41667 w 228520"/>
                  <a:gd name="connsiteY24" fmla="*/ 494625 h 523386"/>
                  <a:gd name="connsiteX25" fmla="*/ 46776 w 228520"/>
                  <a:gd name="connsiteY25" fmla="*/ 451796 h 523386"/>
                  <a:gd name="connsiteX26" fmla="*/ 51110 w 228520"/>
                  <a:gd name="connsiteY26" fmla="*/ 453948 h 523386"/>
                  <a:gd name="connsiteX27" fmla="*/ 47926 w 228520"/>
                  <a:gd name="connsiteY27" fmla="*/ 431546 h 523386"/>
                  <a:gd name="connsiteX28" fmla="*/ 54162 w 228520"/>
                  <a:gd name="connsiteY28" fmla="*/ 433035 h 523386"/>
                  <a:gd name="connsiteX29" fmla="*/ 49164 w 228520"/>
                  <a:gd name="connsiteY29" fmla="*/ 417680 h 523386"/>
                  <a:gd name="connsiteX30" fmla="*/ 50852 w 228520"/>
                  <a:gd name="connsiteY30" fmla="*/ 418270 h 523386"/>
                  <a:gd name="connsiteX31" fmla="*/ 51368 w 228520"/>
                  <a:gd name="connsiteY31" fmla="*/ 413301 h 523386"/>
                  <a:gd name="connsiteX32" fmla="*/ 56875 w 228520"/>
                  <a:gd name="connsiteY32" fmla="*/ 418447 h 523386"/>
                  <a:gd name="connsiteX33" fmla="*/ 57066 w 228520"/>
                  <a:gd name="connsiteY33" fmla="*/ 416442 h 523386"/>
                  <a:gd name="connsiteX34" fmla="*/ 85042 w 228520"/>
                  <a:gd name="connsiteY34" fmla="*/ 248147 h 523386"/>
                  <a:gd name="connsiteX35" fmla="*/ 104938 w 228520"/>
                  <a:gd name="connsiteY35" fmla="*/ 83384 h 523386"/>
                  <a:gd name="connsiteX36" fmla="*/ 154682 w 228520"/>
                  <a:gd name="connsiteY36" fmla="*/ 61984 h 523386"/>
                  <a:gd name="connsiteX37" fmla="*/ 225715 w 228520"/>
                  <a:gd name="connsiteY37" fmla="*/ 4256 h 523386"/>
                  <a:gd name="connsiteX38" fmla="*/ 83678 w 228520"/>
                  <a:gd name="connsiteY38" fmla="*/ 47336 h 523386"/>
                  <a:gd name="connsiteX39" fmla="*/ 71043 w 228520"/>
                  <a:gd name="connsiteY39" fmla="*/ 70358 h 523386"/>
                  <a:gd name="connsiteX40" fmla="*/ 71161 w 228520"/>
                  <a:gd name="connsiteY40" fmla="*/ 69835 h 523386"/>
                  <a:gd name="connsiteX41" fmla="*/ 71168 w 228520"/>
                  <a:gd name="connsiteY41" fmla="*/ 69997 h 523386"/>
                  <a:gd name="connsiteX42" fmla="*/ 71043 w 228520"/>
                  <a:gd name="connsiteY42" fmla="*/ 70358 h 523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8520" h="523386">
                    <a:moveTo>
                      <a:pt x="83678" y="47336"/>
                    </a:moveTo>
                    <a:cubicBezTo>
                      <a:pt x="83678" y="47336"/>
                      <a:pt x="77796" y="50182"/>
                      <a:pt x="74088" y="57089"/>
                    </a:cubicBezTo>
                    <a:lnTo>
                      <a:pt x="75075" y="52762"/>
                    </a:lnTo>
                    <a:cubicBezTo>
                      <a:pt x="75075" y="52762"/>
                      <a:pt x="58194" y="89310"/>
                      <a:pt x="46960" y="151918"/>
                    </a:cubicBezTo>
                    <a:cubicBezTo>
                      <a:pt x="34553" y="207581"/>
                      <a:pt x="37731" y="237370"/>
                      <a:pt x="39846" y="247823"/>
                    </a:cubicBezTo>
                    <a:cubicBezTo>
                      <a:pt x="35814" y="251464"/>
                      <a:pt x="31022" y="255069"/>
                      <a:pt x="31022" y="255069"/>
                    </a:cubicBezTo>
                    <a:cubicBezTo>
                      <a:pt x="14031" y="296837"/>
                      <a:pt x="37178" y="409645"/>
                      <a:pt x="37178" y="409645"/>
                    </a:cubicBezTo>
                    <a:lnTo>
                      <a:pt x="30293" y="420267"/>
                    </a:lnTo>
                    <a:lnTo>
                      <a:pt x="37834" y="414761"/>
                    </a:lnTo>
                    <a:cubicBezTo>
                      <a:pt x="41321" y="413456"/>
                      <a:pt x="39102" y="420164"/>
                      <a:pt x="39102" y="420164"/>
                    </a:cubicBezTo>
                    <a:lnTo>
                      <a:pt x="27315" y="430846"/>
                    </a:lnTo>
                    <a:lnTo>
                      <a:pt x="34642" y="428634"/>
                    </a:lnTo>
                    <a:cubicBezTo>
                      <a:pt x="38984" y="428000"/>
                      <a:pt x="36706" y="431885"/>
                      <a:pt x="36706" y="431885"/>
                    </a:cubicBezTo>
                    <a:lnTo>
                      <a:pt x="28347" y="446333"/>
                    </a:lnTo>
                    <a:lnTo>
                      <a:pt x="31531" y="446282"/>
                    </a:lnTo>
                    <a:cubicBezTo>
                      <a:pt x="35033" y="445434"/>
                      <a:pt x="33470" y="451206"/>
                      <a:pt x="33470" y="451206"/>
                    </a:cubicBezTo>
                    <a:cubicBezTo>
                      <a:pt x="29172" y="460804"/>
                      <a:pt x="18351" y="497360"/>
                      <a:pt x="16965" y="502041"/>
                    </a:cubicBezTo>
                    <a:lnTo>
                      <a:pt x="4241" y="511735"/>
                    </a:lnTo>
                    <a:cubicBezTo>
                      <a:pt x="4241" y="511735"/>
                      <a:pt x="3091" y="519593"/>
                      <a:pt x="23489" y="505668"/>
                    </a:cubicBezTo>
                    <a:cubicBezTo>
                      <a:pt x="23489" y="505668"/>
                      <a:pt x="29533" y="497434"/>
                      <a:pt x="26423" y="516976"/>
                    </a:cubicBezTo>
                    <a:cubicBezTo>
                      <a:pt x="26423" y="516976"/>
                      <a:pt x="29054" y="535044"/>
                      <a:pt x="33116" y="520698"/>
                    </a:cubicBezTo>
                    <a:lnTo>
                      <a:pt x="38873" y="504252"/>
                    </a:lnTo>
                    <a:lnTo>
                      <a:pt x="57693" y="515605"/>
                    </a:lnTo>
                    <a:cubicBezTo>
                      <a:pt x="57693" y="515605"/>
                      <a:pt x="61379" y="513334"/>
                      <a:pt x="55084" y="508093"/>
                    </a:cubicBezTo>
                    <a:cubicBezTo>
                      <a:pt x="55084" y="508093"/>
                      <a:pt x="44321" y="500478"/>
                      <a:pt x="41667" y="494625"/>
                    </a:cubicBezTo>
                    <a:cubicBezTo>
                      <a:pt x="42611" y="480390"/>
                      <a:pt x="46776" y="451796"/>
                      <a:pt x="46776" y="451796"/>
                    </a:cubicBezTo>
                    <a:lnTo>
                      <a:pt x="51110" y="453948"/>
                    </a:lnTo>
                    <a:lnTo>
                      <a:pt x="47926" y="431546"/>
                    </a:lnTo>
                    <a:lnTo>
                      <a:pt x="54162" y="433035"/>
                    </a:lnTo>
                    <a:lnTo>
                      <a:pt x="49164" y="417680"/>
                    </a:lnTo>
                    <a:lnTo>
                      <a:pt x="50852" y="418270"/>
                    </a:lnTo>
                    <a:lnTo>
                      <a:pt x="51368" y="413301"/>
                    </a:lnTo>
                    <a:lnTo>
                      <a:pt x="56875" y="418447"/>
                    </a:lnTo>
                    <a:lnTo>
                      <a:pt x="57066" y="416442"/>
                    </a:lnTo>
                    <a:cubicBezTo>
                      <a:pt x="93969" y="346190"/>
                      <a:pt x="85720" y="254936"/>
                      <a:pt x="85042" y="248147"/>
                    </a:cubicBezTo>
                    <a:lnTo>
                      <a:pt x="104938" y="83384"/>
                    </a:lnTo>
                    <a:cubicBezTo>
                      <a:pt x="155080" y="59020"/>
                      <a:pt x="144575" y="76808"/>
                      <a:pt x="154682" y="61984"/>
                    </a:cubicBezTo>
                    <a:cubicBezTo>
                      <a:pt x="178183" y="27507"/>
                      <a:pt x="225715" y="4256"/>
                      <a:pt x="225715" y="4256"/>
                    </a:cubicBezTo>
                    <a:cubicBezTo>
                      <a:pt x="225715" y="4256"/>
                      <a:pt x="165172" y="1662"/>
                      <a:pt x="83678" y="47336"/>
                    </a:cubicBezTo>
                    <a:close/>
                    <a:moveTo>
                      <a:pt x="71043" y="70358"/>
                    </a:moveTo>
                    <a:lnTo>
                      <a:pt x="71161" y="69835"/>
                    </a:lnTo>
                    <a:cubicBezTo>
                      <a:pt x="71168" y="69923"/>
                      <a:pt x="71161" y="69901"/>
                      <a:pt x="71168" y="69997"/>
                    </a:cubicBezTo>
                    <a:cubicBezTo>
                      <a:pt x="71124" y="70122"/>
                      <a:pt x="71087" y="70240"/>
                      <a:pt x="71043" y="70358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orme libre : forme 71">
                <a:extLst>
                  <a:ext uri="{FF2B5EF4-FFF2-40B4-BE49-F238E27FC236}">
                    <a16:creationId xmlns:a16="http://schemas.microsoft.com/office/drawing/2014/main" id="{16B25DFE-A6A1-4768-BF7F-103CE1BC4D28}"/>
                  </a:ext>
                </a:extLst>
              </p:cNvPr>
              <p:cNvSpPr/>
              <p:nvPr/>
            </p:nvSpPr>
            <p:spPr>
              <a:xfrm rot="5400000">
                <a:off x="-1024987" y="2553134"/>
                <a:ext cx="228521" cy="523386"/>
              </a:xfrm>
              <a:custGeom>
                <a:avLst/>
                <a:gdLst>
                  <a:gd name="connsiteX0" fmla="*/ 225711 w 228520"/>
                  <a:gd name="connsiteY0" fmla="*/ 511727 h 523386"/>
                  <a:gd name="connsiteX1" fmla="*/ 212987 w 228520"/>
                  <a:gd name="connsiteY1" fmla="*/ 502034 h 523386"/>
                  <a:gd name="connsiteX2" fmla="*/ 196489 w 228520"/>
                  <a:gd name="connsiteY2" fmla="*/ 451199 h 523386"/>
                  <a:gd name="connsiteX3" fmla="*/ 198421 w 228520"/>
                  <a:gd name="connsiteY3" fmla="*/ 446275 h 523386"/>
                  <a:gd name="connsiteX4" fmla="*/ 201613 w 228520"/>
                  <a:gd name="connsiteY4" fmla="*/ 446326 h 523386"/>
                  <a:gd name="connsiteX5" fmla="*/ 193246 w 228520"/>
                  <a:gd name="connsiteY5" fmla="*/ 431878 h 523386"/>
                  <a:gd name="connsiteX6" fmla="*/ 195310 w 228520"/>
                  <a:gd name="connsiteY6" fmla="*/ 428627 h 523386"/>
                  <a:gd name="connsiteX7" fmla="*/ 202630 w 228520"/>
                  <a:gd name="connsiteY7" fmla="*/ 430839 h 523386"/>
                  <a:gd name="connsiteX8" fmla="*/ 190835 w 228520"/>
                  <a:gd name="connsiteY8" fmla="*/ 420157 h 523386"/>
                  <a:gd name="connsiteX9" fmla="*/ 192111 w 228520"/>
                  <a:gd name="connsiteY9" fmla="*/ 414754 h 523386"/>
                  <a:gd name="connsiteX10" fmla="*/ 199652 w 228520"/>
                  <a:gd name="connsiteY10" fmla="*/ 420260 h 523386"/>
                  <a:gd name="connsiteX11" fmla="*/ 192767 w 228520"/>
                  <a:gd name="connsiteY11" fmla="*/ 409638 h 523386"/>
                  <a:gd name="connsiteX12" fmla="*/ 198929 w 228520"/>
                  <a:gd name="connsiteY12" fmla="*/ 255062 h 523386"/>
                  <a:gd name="connsiteX13" fmla="*/ 190098 w 228520"/>
                  <a:gd name="connsiteY13" fmla="*/ 247816 h 523386"/>
                  <a:gd name="connsiteX14" fmla="*/ 182358 w 228520"/>
                  <a:gd name="connsiteY14" fmla="*/ 149183 h 523386"/>
                  <a:gd name="connsiteX15" fmla="*/ 154744 w 228520"/>
                  <a:gd name="connsiteY15" fmla="*/ 52755 h 523386"/>
                  <a:gd name="connsiteX16" fmla="*/ 155650 w 228520"/>
                  <a:gd name="connsiteY16" fmla="*/ 56676 h 523386"/>
                  <a:gd name="connsiteX17" fmla="*/ 146274 w 228520"/>
                  <a:gd name="connsiteY17" fmla="*/ 47329 h 523386"/>
                  <a:gd name="connsiteX18" fmla="*/ 4229 w 228520"/>
                  <a:gd name="connsiteY18" fmla="*/ 4257 h 523386"/>
                  <a:gd name="connsiteX19" fmla="*/ 75270 w 228520"/>
                  <a:gd name="connsiteY19" fmla="*/ 61984 h 523386"/>
                  <a:gd name="connsiteX20" fmla="*/ 125014 w 228520"/>
                  <a:gd name="connsiteY20" fmla="*/ 83384 h 523386"/>
                  <a:gd name="connsiteX21" fmla="*/ 144903 w 228520"/>
                  <a:gd name="connsiteY21" fmla="*/ 248147 h 523386"/>
                  <a:gd name="connsiteX22" fmla="*/ 172878 w 228520"/>
                  <a:gd name="connsiteY22" fmla="*/ 416442 h 523386"/>
                  <a:gd name="connsiteX23" fmla="*/ 173070 w 228520"/>
                  <a:gd name="connsiteY23" fmla="*/ 418447 h 523386"/>
                  <a:gd name="connsiteX24" fmla="*/ 178584 w 228520"/>
                  <a:gd name="connsiteY24" fmla="*/ 413301 h 523386"/>
                  <a:gd name="connsiteX25" fmla="*/ 179085 w 228520"/>
                  <a:gd name="connsiteY25" fmla="*/ 418270 h 523386"/>
                  <a:gd name="connsiteX26" fmla="*/ 180773 w 228520"/>
                  <a:gd name="connsiteY26" fmla="*/ 417680 h 523386"/>
                  <a:gd name="connsiteX27" fmla="*/ 175775 w 228520"/>
                  <a:gd name="connsiteY27" fmla="*/ 433035 h 523386"/>
                  <a:gd name="connsiteX28" fmla="*/ 182011 w 228520"/>
                  <a:gd name="connsiteY28" fmla="*/ 431546 h 523386"/>
                  <a:gd name="connsiteX29" fmla="*/ 178827 w 228520"/>
                  <a:gd name="connsiteY29" fmla="*/ 453949 h 523386"/>
                  <a:gd name="connsiteX30" fmla="*/ 183161 w 228520"/>
                  <a:gd name="connsiteY30" fmla="*/ 451796 h 523386"/>
                  <a:gd name="connsiteX31" fmla="*/ 188263 w 228520"/>
                  <a:gd name="connsiteY31" fmla="*/ 494625 h 523386"/>
                  <a:gd name="connsiteX32" fmla="*/ 174846 w 228520"/>
                  <a:gd name="connsiteY32" fmla="*/ 508093 h 523386"/>
                  <a:gd name="connsiteX33" fmla="*/ 172237 w 228520"/>
                  <a:gd name="connsiteY33" fmla="*/ 515605 h 523386"/>
                  <a:gd name="connsiteX34" fmla="*/ 191056 w 228520"/>
                  <a:gd name="connsiteY34" fmla="*/ 504253 h 523386"/>
                  <a:gd name="connsiteX35" fmla="*/ 196806 w 228520"/>
                  <a:gd name="connsiteY35" fmla="*/ 520699 h 523386"/>
                  <a:gd name="connsiteX36" fmla="*/ 203507 w 228520"/>
                  <a:gd name="connsiteY36" fmla="*/ 516976 h 523386"/>
                  <a:gd name="connsiteX37" fmla="*/ 206434 w 228520"/>
                  <a:gd name="connsiteY37" fmla="*/ 505668 h 523386"/>
                  <a:gd name="connsiteX38" fmla="*/ 225711 w 228520"/>
                  <a:gd name="connsiteY38" fmla="*/ 511727 h 523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28520" h="523386">
                    <a:moveTo>
                      <a:pt x="225711" y="511727"/>
                    </a:moveTo>
                    <a:lnTo>
                      <a:pt x="212987" y="502034"/>
                    </a:lnTo>
                    <a:cubicBezTo>
                      <a:pt x="211601" y="497353"/>
                      <a:pt x="200787" y="460797"/>
                      <a:pt x="196489" y="451199"/>
                    </a:cubicBezTo>
                    <a:cubicBezTo>
                      <a:pt x="196489" y="451199"/>
                      <a:pt x="194919" y="445427"/>
                      <a:pt x="198421" y="446275"/>
                    </a:cubicBezTo>
                    <a:lnTo>
                      <a:pt x="201613" y="446326"/>
                    </a:lnTo>
                    <a:lnTo>
                      <a:pt x="193246" y="431878"/>
                    </a:lnTo>
                    <a:cubicBezTo>
                      <a:pt x="193246" y="431878"/>
                      <a:pt x="190968" y="427993"/>
                      <a:pt x="195310" y="428627"/>
                    </a:cubicBezTo>
                    <a:lnTo>
                      <a:pt x="202630" y="430839"/>
                    </a:lnTo>
                    <a:lnTo>
                      <a:pt x="190835" y="420157"/>
                    </a:lnTo>
                    <a:cubicBezTo>
                      <a:pt x="190835" y="420157"/>
                      <a:pt x="188624" y="413449"/>
                      <a:pt x="192111" y="414754"/>
                    </a:cubicBezTo>
                    <a:lnTo>
                      <a:pt x="199652" y="420260"/>
                    </a:lnTo>
                    <a:lnTo>
                      <a:pt x="192767" y="409638"/>
                    </a:lnTo>
                    <a:cubicBezTo>
                      <a:pt x="192767" y="409638"/>
                      <a:pt x="215928" y="296830"/>
                      <a:pt x="198929" y="255062"/>
                    </a:cubicBezTo>
                    <a:cubicBezTo>
                      <a:pt x="198929" y="255062"/>
                      <a:pt x="194130" y="251457"/>
                      <a:pt x="190098" y="247816"/>
                    </a:cubicBezTo>
                    <a:cubicBezTo>
                      <a:pt x="192251" y="237193"/>
                      <a:pt x="195479" y="206608"/>
                      <a:pt x="182358" y="149183"/>
                    </a:cubicBezTo>
                    <a:cubicBezTo>
                      <a:pt x="171138" y="88242"/>
                      <a:pt x="154744" y="52755"/>
                      <a:pt x="154744" y="52755"/>
                    </a:cubicBezTo>
                    <a:lnTo>
                      <a:pt x="155650" y="56676"/>
                    </a:lnTo>
                    <a:cubicBezTo>
                      <a:pt x="151928" y="50064"/>
                      <a:pt x="146274" y="47329"/>
                      <a:pt x="146274" y="47329"/>
                    </a:cubicBezTo>
                    <a:cubicBezTo>
                      <a:pt x="64788" y="1655"/>
                      <a:pt x="4229" y="4257"/>
                      <a:pt x="4229" y="4257"/>
                    </a:cubicBezTo>
                    <a:cubicBezTo>
                      <a:pt x="4229" y="4257"/>
                      <a:pt x="51762" y="27507"/>
                      <a:pt x="75270" y="61984"/>
                    </a:cubicBezTo>
                    <a:cubicBezTo>
                      <a:pt x="85369" y="76808"/>
                      <a:pt x="74857" y="59021"/>
                      <a:pt x="125014" y="83384"/>
                    </a:cubicBezTo>
                    <a:lnTo>
                      <a:pt x="144903" y="248147"/>
                    </a:lnTo>
                    <a:cubicBezTo>
                      <a:pt x="144224" y="254937"/>
                      <a:pt x="135976" y="346190"/>
                      <a:pt x="172878" y="416442"/>
                    </a:cubicBezTo>
                    <a:lnTo>
                      <a:pt x="173070" y="418447"/>
                    </a:lnTo>
                    <a:lnTo>
                      <a:pt x="178584" y="413301"/>
                    </a:lnTo>
                    <a:lnTo>
                      <a:pt x="179085" y="418270"/>
                    </a:lnTo>
                    <a:lnTo>
                      <a:pt x="180773" y="417680"/>
                    </a:lnTo>
                    <a:lnTo>
                      <a:pt x="175775" y="433035"/>
                    </a:lnTo>
                    <a:lnTo>
                      <a:pt x="182011" y="431546"/>
                    </a:lnTo>
                    <a:lnTo>
                      <a:pt x="178827" y="453949"/>
                    </a:lnTo>
                    <a:lnTo>
                      <a:pt x="183161" y="451796"/>
                    </a:lnTo>
                    <a:cubicBezTo>
                      <a:pt x="183161" y="451796"/>
                      <a:pt x="187319" y="480391"/>
                      <a:pt x="188263" y="494625"/>
                    </a:cubicBezTo>
                    <a:cubicBezTo>
                      <a:pt x="185609" y="500478"/>
                      <a:pt x="174846" y="508093"/>
                      <a:pt x="174846" y="508093"/>
                    </a:cubicBezTo>
                    <a:cubicBezTo>
                      <a:pt x="168551" y="513334"/>
                      <a:pt x="172237" y="515605"/>
                      <a:pt x="172237" y="515605"/>
                    </a:cubicBezTo>
                    <a:lnTo>
                      <a:pt x="191056" y="504253"/>
                    </a:lnTo>
                    <a:lnTo>
                      <a:pt x="196806" y="520699"/>
                    </a:lnTo>
                    <a:cubicBezTo>
                      <a:pt x="200876" y="535044"/>
                      <a:pt x="203507" y="516976"/>
                      <a:pt x="203507" y="516976"/>
                    </a:cubicBezTo>
                    <a:cubicBezTo>
                      <a:pt x="200396" y="497434"/>
                      <a:pt x="206434" y="505668"/>
                      <a:pt x="206434" y="505668"/>
                    </a:cubicBezTo>
                    <a:cubicBezTo>
                      <a:pt x="226861" y="519593"/>
                      <a:pt x="225711" y="511727"/>
                      <a:pt x="225711" y="511727"/>
                    </a:cubicBezTo>
                    <a:close/>
                  </a:path>
                </a:pathLst>
              </a:custGeom>
              <a:solidFill>
                <a:srgbClr val="181818"/>
              </a:solidFill>
              <a:ln w="72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3" name="Groupe 72">
                <a:extLst>
                  <a:ext uri="{FF2B5EF4-FFF2-40B4-BE49-F238E27FC236}">
                    <a16:creationId xmlns:a16="http://schemas.microsoft.com/office/drawing/2014/main" id="{A7C72326-E8A5-4049-8366-B4FB353F8536}"/>
                  </a:ext>
                </a:extLst>
              </p:cNvPr>
              <p:cNvGrpSpPr/>
              <p:nvPr/>
            </p:nvGrpSpPr>
            <p:grpSpPr>
              <a:xfrm rot="4245148" flipV="1">
                <a:off x="-1180541" y="2342577"/>
                <a:ext cx="571331" cy="1152769"/>
                <a:chOff x="-638399" y="1224992"/>
                <a:chExt cx="571331" cy="1152769"/>
              </a:xfrm>
            </p:grpSpPr>
            <p:sp>
              <p:nvSpPr>
                <p:cNvPr id="74" name="Forme libre : forme 73">
                  <a:extLst>
                    <a:ext uri="{FF2B5EF4-FFF2-40B4-BE49-F238E27FC236}">
                      <a16:creationId xmlns:a16="http://schemas.microsoft.com/office/drawing/2014/main" id="{D4476175-5DA5-4C26-B996-5F60B75EE38A}"/>
                    </a:ext>
                  </a:extLst>
                </p:cNvPr>
                <p:cNvSpPr/>
                <p:nvPr/>
              </p:nvSpPr>
              <p:spPr>
                <a:xfrm rot="5400000">
                  <a:off x="-826347" y="1578831"/>
                  <a:ext cx="1113118" cy="405440"/>
                </a:xfrm>
                <a:custGeom>
                  <a:avLst/>
                  <a:gdLst>
                    <a:gd name="connsiteX0" fmla="*/ 307521 w 1113118"/>
                    <a:gd name="connsiteY0" fmla="*/ 400766 h 405439"/>
                    <a:gd name="connsiteX1" fmla="*/ 221884 w 1113118"/>
                    <a:gd name="connsiteY1" fmla="*/ 363046 h 405439"/>
                    <a:gd name="connsiteX2" fmla="*/ 60711 w 1113118"/>
                    <a:gd name="connsiteY2" fmla="*/ 220994 h 405439"/>
                    <a:gd name="connsiteX3" fmla="*/ 6205 w 1113118"/>
                    <a:gd name="connsiteY3" fmla="*/ 101360 h 405439"/>
                    <a:gd name="connsiteX4" fmla="*/ 84204 w 1113118"/>
                    <a:gd name="connsiteY4" fmla="*/ 22646 h 405439"/>
                    <a:gd name="connsiteX5" fmla="*/ 204539 w 1113118"/>
                    <a:gd name="connsiteY5" fmla="*/ 5529 h 405439"/>
                    <a:gd name="connsiteX6" fmla="*/ 249042 w 1113118"/>
                    <a:gd name="connsiteY6" fmla="*/ 7209 h 405439"/>
                    <a:gd name="connsiteX7" fmla="*/ 525810 w 1113118"/>
                    <a:gd name="connsiteY7" fmla="*/ 77505 h 405439"/>
                    <a:gd name="connsiteX8" fmla="*/ 552193 w 1113118"/>
                    <a:gd name="connsiteY8" fmla="*/ 88121 h 405439"/>
                    <a:gd name="connsiteX9" fmla="*/ 684743 w 1113118"/>
                    <a:gd name="connsiteY9" fmla="*/ 140164 h 405439"/>
                    <a:gd name="connsiteX10" fmla="*/ 923473 w 1113118"/>
                    <a:gd name="connsiteY10" fmla="*/ 217648 h 405439"/>
                    <a:gd name="connsiteX11" fmla="*/ 1065694 w 1113118"/>
                    <a:gd name="connsiteY11" fmla="*/ 248697 h 405439"/>
                    <a:gd name="connsiteX12" fmla="*/ 1069557 w 1113118"/>
                    <a:gd name="connsiteY12" fmla="*/ 248667 h 405439"/>
                    <a:gd name="connsiteX13" fmla="*/ 1080393 w 1113118"/>
                    <a:gd name="connsiteY13" fmla="*/ 247178 h 405439"/>
                    <a:gd name="connsiteX14" fmla="*/ 1096567 w 1113118"/>
                    <a:gd name="connsiteY14" fmla="*/ 251247 h 405439"/>
                    <a:gd name="connsiteX15" fmla="*/ 1098439 w 1113118"/>
                    <a:gd name="connsiteY15" fmla="*/ 252478 h 405439"/>
                    <a:gd name="connsiteX16" fmla="*/ 1100688 w 1113118"/>
                    <a:gd name="connsiteY16" fmla="*/ 263853 h 405439"/>
                    <a:gd name="connsiteX17" fmla="*/ 1105000 w 1113118"/>
                    <a:gd name="connsiteY17" fmla="*/ 269935 h 405439"/>
                    <a:gd name="connsiteX18" fmla="*/ 1112386 w 1113118"/>
                    <a:gd name="connsiteY18" fmla="*/ 286145 h 405439"/>
                    <a:gd name="connsiteX19" fmla="*/ 1109327 w 1113118"/>
                    <a:gd name="connsiteY19" fmla="*/ 288061 h 405439"/>
                    <a:gd name="connsiteX20" fmla="*/ 1110219 w 1113118"/>
                    <a:gd name="connsiteY20" fmla="*/ 289233 h 405439"/>
                    <a:gd name="connsiteX21" fmla="*/ 1113625 w 1113118"/>
                    <a:gd name="connsiteY21" fmla="*/ 292374 h 405439"/>
                    <a:gd name="connsiteX22" fmla="*/ 1112667 w 1113118"/>
                    <a:gd name="connsiteY22" fmla="*/ 301751 h 405439"/>
                    <a:gd name="connsiteX23" fmla="*/ 1111745 w 1113118"/>
                    <a:gd name="connsiteY23" fmla="*/ 304825 h 405439"/>
                    <a:gd name="connsiteX24" fmla="*/ 1109091 w 1113118"/>
                    <a:gd name="connsiteY24" fmla="*/ 305142 h 405439"/>
                    <a:gd name="connsiteX25" fmla="*/ 1109150 w 1113118"/>
                    <a:gd name="connsiteY25" fmla="*/ 305849 h 405439"/>
                    <a:gd name="connsiteX26" fmla="*/ 1105885 w 1113118"/>
                    <a:gd name="connsiteY26" fmla="*/ 305879 h 405439"/>
                    <a:gd name="connsiteX27" fmla="*/ 1098992 w 1113118"/>
                    <a:gd name="connsiteY27" fmla="*/ 307471 h 405439"/>
                    <a:gd name="connsiteX28" fmla="*/ 1096419 w 1113118"/>
                    <a:gd name="connsiteY28" fmla="*/ 306660 h 405439"/>
                    <a:gd name="connsiteX29" fmla="*/ 1095129 w 1113118"/>
                    <a:gd name="connsiteY29" fmla="*/ 306358 h 405439"/>
                    <a:gd name="connsiteX30" fmla="*/ 1093729 w 1113118"/>
                    <a:gd name="connsiteY30" fmla="*/ 306122 h 405439"/>
                    <a:gd name="connsiteX31" fmla="*/ 1091296 w 1113118"/>
                    <a:gd name="connsiteY31" fmla="*/ 306579 h 405439"/>
                    <a:gd name="connsiteX32" fmla="*/ 1089144 w 1113118"/>
                    <a:gd name="connsiteY32" fmla="*/ 309631 h 405439"/>
                    <a:gd name="connsiteX33" fmla="*/ 1091038 w 1113118"/>
                    <a:gd name="connsiteY33" fmla="*/ 315867 h 405439"/>
                    <a:gd name="connsiteX34" fmla="*/ 1099044 w 1113118"/>
                    <a:gd name="connsiteY34" fmla="*/ 324227 h 405439"/>
                    <a:gd name="connsiteX35" fmla="*/ 1096803 w 1113118"/>
                    <a:gd name="connsiteY35" fmla="*/ 333854 h 405439"/>
                    <a:gd name="connsiteX36" fmla="*/ 1092800 w 1113118"/>
                    <a:gd name="connsiteY36" fmla="*/ 338646 h 405439"/>
                    <a:gd name="connsiteX37" fmla="*/ 1088687 w 1113118"/>
                    <a:gd name="connsiteY37" fmla="*/ 333950 h 405439"/>
                    <a:gd name="connsiteX38" fmla="*/ 1087500 w 1113118"/>
                    <a:gd name="connsiteY38" fmla="*/ 332667 h 405439"/>
                    <a:gd name="connsiteX39" fmla="*/ 1082163 w 1113118"/>
                    <a:gd name="connsiteY39" fmla="*/ 335387 h 405439"/>
                    <a:gd name="connsiteX40" fmla="*/ 1074459 w 1113118"/>
                    <a:gd name="connsiteY40" fmla="*/ 345789 h 405439"/>
                    <a:gd name="connsiteX41" fmla="*/ 1096655 w 1113118"/>
                    <a:gd name="connsiteY41" fmla="*/ 356411 h 405439"/>
                    <a:gd name="connsiteX42" fmla="*/ 1066314 w 1113118"/>
                    <a:gd name="connsiteY42" fmla="*/ 353374 h 405439"/>
                    <a:gd name="connsiteX43" fmla="*/ 1051157 w 1113118"/>
                    <a:gd name="connsiteY43" fmla="*/ 345398 h 405439"/>
                    <a:gd name="connsiteX44" fmla="*/ 1050317 w 1113118"/>
                    <a:gd name="connsiteY44" fmla="*/ 343445 h 405439"/>
                    <a:gd name="connsiteX45" fmla="*/ 1049189 w 1113118"/>
                    <a:gd name="connsiteY45" fmla="*/ 340105 h 405439"/>
                    <a:gd name="connsiteX46" fmla="*/ 1049204 w 1113118"/>
                    <a:gd name="connsiteY46" fmla="*/ 340105 h 405439"/>
                    <a:gd name="connsiteX47" fmla="*/ 1027767 w 1113118"/>
                    <a:gd name="connsiteY47" fmla="*/ 315838 h 405439"/>
                    <a:gd name="connsiteX48" fmla="*/ 995885 w 1113118"/>
                    <a:gd name="connsiteY48" fmla="*/ 326851 h 405439"/>
                    <a:gd name="connsiteX49" fmla="*/ 928309 w 1113118"/>
                    <a:gd name="connsiteY49" fmla="*/ 345022 h 405439"/>
                    <a:gd name="connsiteX50" fmla="*/ 883961 w 1113118"/>
                    <a:gd name="connsiteY50" fmla="*/ 355165 h 405439"/>
                    <a:gd name="connsiteX51" fmla="*/ 883961 w 1113118"/>
                    <a:gd name="connsiteY51" fmla="*/ 355165 h 405439"/>
                    <a:gd name="connsiteX52" fmla="*/ 828615 w 1113118"/>
                    <a:gd name="connsiteY52" fmla="*/ 367004 h 405439"/>
                    <a:gd name="connsiteX53" fmla="*/ 801812 w 1113118"/>
                    <a:gd name="connsiteY53" fmla="*/ 367977 h 405439"/>
                    <a:gd name="connsiteX54" fmla="*/ 511723 w 1113118"/>
                    <a:gd name="connsiteY54" fmla="*/ 355600 h 405439"/>
                    <a:gd name="connsiteX55" fmla="*/ 502442 w 1113118"/>
                    <a:gd name="connsiteY55" fmla="*/ 352290 h 405439"/>
                    <a:gd name="connsiteX56" fmla="*/ 491841 w 1113118"/>
                    <a:gd name="connsiteY56" fmla="*/ 359883 h 405439"/>
                    <a:gd name="connsiteX57" fmla="*/ 436208 w 1113118"/>
                    <a:gd name="connsiteY57" fmla="*/ 376676 h 405439"/>
                    <a:gd name="connsiteX58" fmla="*/ 382122 w 1113118"/>
                    <a:gd name="connsiteY58" fmla="*/ 390350 h 405439"/>
                    <a:gd name="connsiteX59" fmla="*/ 382122 w 1113118"/>
                    <a:gd name="connsiteY59" fmla="*/ 390350 h 405439"/>
                    <a:gd name="connsiteX60" fmla="*/ 321387 w 1113118"/>
                    <a:gd name="connsiteY60" fmla="*/ 401688 h 405439"/>
                    <a:gd name="connsiteX61" fmla="*/ 307521 w 1113118"/>
                    <a:gd name="connsiteY61" fmla="*/ 400766 h 405439"/>
                    <a:gd name="connsiteX62" fmla="*/ 510897 w 1113118"/>
                    <a:gd name="connsiteY62" fmla="*/ 338085 h 405439"/>
                    <a:gd name="connsiteX63" fmla="*/ 512268 w 1113118"/>
                    <a:gd name="connsiteY63" fmla="*/ 341358 h 405439"/>
                    <a:gd name="connsiteX64" fmla="*/ 512526 w 1113118"/>
                    <a:gd name="connsiteY64" fmla="*/ 344992 h 405439"/>
                    <a:gd name="connsiteX65" fmla="*/ 512637 w 1113118"/>
                    <a:gd name="connsiteY65" fmla="*/ 345000 h 405439"/>
                    <a:gd name="connsiteX66" fmla="*/ 801826 w 1113118"/>
                    <a:gd name="connsiteY66" fmla="*/ 357333 h 405439"/>
                    <a:gd name="connsiteX67" fmla="*/ 827539 w 1113118"/>
                    <a:gd name="connsiteY67" fmla="*/ 356411 h 405439"/>
                    <a:gd name="connsiteX68" fmla="*/ 880998 w 1113118"/>
                    <a:gd name="connsiteY68" fmla="*/ 344948 h 405439"/>
                    <a:gd name="connsiteX69" fmla="*/ 926319 w 1113118"/>
                    <a:gd name="connsiteY69" fmla="*/ 334562 h 405439"/>
                    <a:gd name="connsiteX70" fmla="*/ 990850 w 1113118"/>
                    <a:gd name="connsiteY70" fmla="*/ 317452 h 405439"/>
                    <a:gd name="connsiteX71" fmla="*/ 992059 w 1113118"/>
                    <a:gd name="connsiteY71" fmla="*/ 316892 h 405439"/>
                    <a:gd name="connsiteX72" fmla="*/ 1025740 w 1113118"/>
                    <a:gd name="connsiteY72" fmla="*/ 305178 h 405439"/>
                    <a:gd name="connsiteX73" fmla="*/ 1028438 w 1113118"/>
                    <a:gd name="connsiteY73" fmla="*/ 304839 h 405439"/>
                    <a:gd name="connsiteX74" fmla="*/ 1038250 w 1113118"/>
                    <a:gd name="connsiteY74" fmla="*/ 313552 h 405439"/>
                    <a:gd name="connsiteX75" fmla="*/ 1055153 w 1113118"/>
                    <a:gd name="connsiteY75" fmla="*/ 331267 h 405439"/>
                    <a:gd name="connsiteX76" fmla="*/ 1060247 w 1113118"/>
                    <a:gd name="connsiteY76" fmla="*/ 339191 h 405439"/>
                    <a:gd name="connsiteX77" fmla="*/ 1067029 w 1113118"/>
                    <a:gd name="connsiteY77" fmla="*/ 336206 h 405439"/>
                    <a:gd name="connsiteX78" fmla="*/ 1068230 w 1113118"/>
                    <a:gd name="connsiteY78" fmla="*/ 335970 h 405439"/>
                    <a:gd name="connsiteX79" fmla="*/ 1069270 w 1113118"/>
                    <a:gd name="connsiteY79" fmla="*/ 336154 h 405439"/>
                    <a:gd name="connsiteX80" fmla="*/ 1069277 w 1113118"/>
                    <a:gd name="connsiteY80" fmla="*/ 336154 h 405439"/>
                    <a:gd name="connsiteX81" fmla="*/ 1071754 w 1113118"/>
                    <a:gd name="connsiteY81" fmla="*/ 332940 h 405439"/>
                    <a:gd name="connsiteX82" fmla="*/ 1074076 w 1113118"/>
                    <a:gd name="connsiteY82" fmla="*/ 326386 h 405439"/>
                    <a:gd name="connsiteX83" fmla="*/ 1079339 w 1113118"/>
                    <a:gd name="connsiteY83" fmla="*/ 324182 h 405439"/>
                    <a:gd name="connsiteX84" fmla="*/ 1079796 w 1113118"/>
                    <a:gd name="connsiteY84" fmla="*/ 324219 h 405439"/>
                    <a:gd name="connsiteX85" fmla="*/ 1082059 w 1113118"/>
                    <a:gd name="connsiteY85" fmla="*/ 321647 h 405439"/>
                    <a:gd name="connsiteX86" fmla="*/ 1078580 w 1113118"/>
                    <a:gd name="connsiteY86" fmla="*/ 308156 h 405439"/>
                    <a:gd name="connsiteX87" fmla="*/ 1085701 w 1113118"/>
                    <a:gd name="connsiteY87" fmla="*/ 297497 h 405439"/>
                    <a:gd name="connsiteX88" fmla="*/ 1098152 w 1113118"/>
                    <a:gd name="connsiteY88" fmla="*/ 296119 h 405439"/>
                    <a:gd name="connsiteX89" fmla="*/ 1101233 w 1113118"/>
                    <a:gd name="connsiteY89" fmla="*/ 296834 h 405439"/>
                    <a:gd name="connsiteX90" fmla="*/ 1102014 w 1113118"/>
                    <a:gd name="connsiteY90" fmla="*/ 296082 h 405439"/>
                    <a:gd name="connsiteX91" fmla="*/ 1098270 w 1113118"/>
                    <a:gd name="connsiteY91" fmla="*/ 286594 h 405439"/>
                    <a:gd name="connsiteX92" fmla="*/ 1099324 w 1113118"/>
                    <a:gd name="connsiteY92" fmla="*/ 283115 h 405439"/>
                    <a:gd name="connsiteX93" fmla="*/ 1095579 w 1113118"/>
                    <a:gd name="connsiteY93" fmla="*/ 274925 h 405439"/>
                    <a:gd name="connsiteX94" fmla="*/ 1091709 w 1113118"/>
                    <a:gd name="connsiteY94" fmla="*/ 269868 h 405439"/>
                    <a:gd name="connsiteX95" fmla="*/ 1086519 w 1113118"/>
                    <a:gd name="connsiteY95" fmla="*/ 269868 h 405439"/>
                    <a:gd name="connsiteX96" fmla="*/ 1086261 w 1113118"/>
                    <a:gd name="connsiteY96" fmla="*/ 264804 h 405439"/>
                    <a:gd name="connsiteX97" fmla="*/ 1089026 w 1113118"/>
                    <a:gd name="connsiteY97" fmla="*/ 259953 h 405439"/>
                    <a:gd name="connsiteX98" fmla="*/ 1088900 w 1113118"/>
                    <a:gd name="connsiteY98" fmla="*/ 259341 h 405439"/>
                    <a:gd name="connsiteX99" fmla="*/ 1071385 w 1113118"/>
                    <a:gd name="connsiteY99" fmla="*/ 259150 h 405439"/>
                    <a:gd name="connsiteX100" fmla="*/ 1065680 w 1113118"/>
                    <a:gd name="connsiteY100" fmla="*/ 259356 h 405439"/>
                    <a:gd name="connsiteX101" fmla="*/ 1065680 w 1113118"/>
                    <a:gd name="connsiteY101" fmla="*/ 259356 h 405439"/>
                    <a:gd name="connsiteX102" fmla="*/ 920230 w 1113118"/>
                    <a:gd name="connsiteY102" fmla="*/ 227798 h 405439"/>
                    <a:gd name="connsiteX103" fmla="*/ 680592 w 1113118"/>
                    <a:gd name="connsiteY103" fmla="*/ 149991 h 405439"/>
                    <a:gd name="connsiteX104" fmla="*/ 548861 w 1113118"/>
                    <a:gd name="connsiteY104" fmla="*/ 98227 h 405439"/>
                    <a:gd name="connsiteX105" fmla="*/ 521925 w 1113118"/>
                    <a:gd name="connsiteY105" fmla="*/ 87442 h 405439"/>
                    <a:gd name="connsiteX106" fmla="*/ 248209 w 1113118"/>
                    <a:gd name="connsiteY106" fmla="*/ 17839 h 405439"/>
                    <a:gd name="connsiteX107" fmla="*/ 204524 w 1113118"/>
                    <a:gd name="connsiteY107" fmla="*/ 16188 h 405439"/>
                    <a:gd name="connsiteX108" fmla="*/ 88133 w 1113118"/>
                    <a:gd name="connsiteY108" fmla="*/ 32553 h 405439"/>
                    <a:gd name="connsiteX109" fmla="*/ 16872 w 1113118"/>
                    <a:gd name="connsiteY109" fmla="*/ 101817 h 405439"/>
                    <a:gd name="connsiteX110" fmla="*/ 16651 w 1113118"/>
                    <a:gd name="connsiteY110" fmla="*/ 103564 h 405439"/>
                    <a:gd name="connsiteX111" fmla="*/ 69424 w 1113118"/>
                    <a:gd name="connsiteY111" fmla="*/ 214824 h 405439"/>
                    <a:gd name="connsiteX112" fmla="*/ 228150 w 1113118"/>
                    <a:gd name="connsiteY112" fmla="*/ 354399 h 405439"/>
                    <a:gd name="connsiteX113" fmla="*/ 308936 w 1113118"/>
                    <a:gd name="connsiteY113" fmla="*/ 390181 h 405439"/>
                    <a:gd name="connsiteX114" fmla="*/ 379055 w 1113118"/>
                    <a:gd name="connsiteY114" fmla="*/ 380163 h 405439"/>
                    <a:gd name="connsiteX115" fmla="*/ 433989 w 1113118"/>
                    <a:gd name="connsiteY115" fmla="*/ 366274 h 405439"/>
                    <a:gd name="connsiteX116" fmla="*/ 485929 w 1113118"/>
                    <a:gd name="connsiteY116" fmla="*/ 351030 h 405439"/>
                    <a:gd name="connsiteX117" fmla="*/ 501174 w 1113118"/>
                    <a:gd name="connsiteY117" fmla="*/ 340120 h 405439"/>
                    <a:gd name="connsiteX118" fmla="*/ 507071 w 1113118"/>
                    <a:gd name="connsiteY118" fmla="*/ 337945 h 405439"/>
                    <a:gd name="connsiteX119" fmla="*/ 1079162 w 1113118"/>
                    <a:gd name="connsiteY119" fmla="*/ 326062 h 405439"/>
                    <a:gd name="connsiteX120" fmla="*/ 1083969 w 1113118"/>
                    <a:gd name="connsiteY120" fmla="*/ 328370 h 405439"/>
                    <a:gd name="connsiteX121" fmla="*/ 1080246 w 1113118"/>
                    <a:gd name="connsiteY121" fmla="*/ 325097 h 405439"/>
                    <a:gd name="connsiteX122" fmla="*/ 1079162 w 1113118"/>
                    <a:gd name="connsiteY122" fmla="*/ 326062 h 405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</a:cxnLst>
                  <a:rect l="l" t="t" r="r" b="b"/>
                  <a:pathLst>
                    <a:path w="1113118" h="405439">
                      <a:moveTo>
                        <a:pt x="307521" y="400766"/>
                      </a:moveTo>
                      <a:cubicBezTo>
                        <a:pt x="266446" y="397884"/>
                        <a:pt x="223366" y="364232"/>
                        <a:pt x="221884" y="363046"/>
                      </a:cubicBezTo>
                      <a:cubicBezTo>
                        <a:pt x="101513" y="282083"/>
                        <a:pt x="62119" y="223169"/>
                        <a:pt x="60711" y="220994"/>
                      </a:cubicBezTo>
                      <a:cubicBezTo>
                        <a:pt x="1023" y="142029"/>
                        <a:pt x="4613" y="108068"/>
                        <a:pt x="6205" y="101360"/>
                      </a:cubicBezTo>
                      <a:cubicBezTo>
                        <a:pt x="6301" y="94283"/>
                        <a:pt x="10038" y="50466"/>
                        <a:pt x="84204" y="22646"/>
                      </a:cubicBezTo>
                      <a:cubicBezTo>
                        <a:pt x="85885" y="21953"/>
                        <a:pt x="125943" y="5529"/>
                        <a:pt x="204539" y="5529"/>
                      </a:cubicBezTo>
                      <a:cubicBezTo>
                        <a:pt x="218928" y="5529"/>
                        <a:pt x="233886" y="6096"/>
                        <a:pt x="249042" y="7209"/>
                      </a:cubicBezTo>
                      <a:cubicBezTo>
                        <a:pt x="250192" y="7305"/>
                        <a:pt x="365838" y="17242"/>
                        <a:pt x="525810" y="77505"/>
                      </a:cubicBezTo>
                      <a:lnTo>
                        <a:pt x="552193" y="88121"/>
                      </a:lnTo>
                      <a:cubicBezTo>
                        <a:pt x="558230" y="89669"/>
                        <a:pt x="671658" y="134938"/>
                        <a:pt x="684743" y="140164"/>
                      </a:cubicBezTo>
                      <a:cubicBezTo>
                        <a:pt x="714229" y="153160"/>
                        <a:pt x="921291" y="216969"/>
                        <a:pt x="923473" y="217648"/>
                      </a:cubicBezTo>
                      <a:cubicBezTo>
                        <a:pt x="1008645" y="245675"/>
                        <a:pt x="1051312" y="248697"/>
                        <a:pt x="1065694" y="248697"/>
                      </a:cubicBezTo>
                      <a:cubicBezTo>
                        <a:pt x="1068252" y="248697"/>
                        <a:pt x="1069697" y="248601"/>
                        <a:pt x="1069557" y="248667"/>
                      </a:cubicBezTo>
                      <a:cubicBezTo>
                        <a:pt x="1073206" y="247680"/>
                        <a:pt x="1076848" y="247178"/>
                        <a:pt x="1080393" y="247178"/>
                      </a:cubicBezTo>
                      <a:cubicBezTo>
                        <a:pt x="1090058" y="247178"/>
                        <a:pt x="1095918" y="250835"/>
                        <a:pt x="1096567" y="251247"/>
                      </a:cubicBezTo>
                      <a:lnTo>
                        <a:pt x="1098439" y="252478"/>
                      </a:lnTo>
                      <a:lnTo>
                        <a:pt x="1100688" y="263853"/>
                      </a:lnTo>
                      <a:cubicBezTo>
                        <a:pt x="1102096" y="265453"/>
                        <a:pt x="1103526" y="267480"/>
                        <a:pt x="1105000" y="269935"/>
                      </a:cubicBezTo>
                      <a:lnTo>
                        <a:pt x="1112386" y="286145"/>
                      </a:lnTo>
                      <a:lnTo>
                        <a:pt x="1109327" y="288061"/>
                      </a:lnTo>
                      <a:cubicBezTo>
                        <a:pt x="1109570" y="288423"/>
                        <a:pt x="1109887" y="288843"/>
                        <a:pt x="1110219" y="289233"/>
                      </a:cubicBezTo>
                      <a:cubicBezTo>
                        <a:pt x="1111701" y="289860"/>
                        <a:pt x="1112888" y="290944"/>
                        <a:pt x="1113625" y="292374"/>
                      </a:cubicBezTo>
                      <a:cubicBezTo>
                        <a:pt x="1115497" y="296030"/>
                        <a:pt x="1113573" y="300151"/>
                        <a:pt x="1112667" y="301751"/>
                      </a:cubicBezTo>
                      <a:lnTo>
                        <a:pt x="1111745" y="304825"/>
                      </a:lnTo>
                      <a:lnTo>
                        <a:pt x="1109091" y="305142"/>
                      </a:lnTo>
                      <a:lnTo>
                        <a:pt x="1109150" y="305849"/>
                      </a:lnTo>
                      <a:lnTo>
                        <a:pt x="1105885" y="305879"/>
                      </a:lnTo>
                      <a:lnTo>
                        <a:pt x="1098992" y="307471"/>
                      </a:lnTo>
                      <a:cubicBezTo>
                        <a:pt x="1098631" y="307161"/>
                        <a:pt x="1097326" y="306763"/>
                        <a:pt x="1096419" y="306660"/>
                      </a:cubicBezTo>
                      <a:lnTo>
                        <a:pt x="1095129" y="306358"/>
                      </a:lnTo>
                      <a:cubicBezTo>
                        <a:pt x="1094694" y="306196"/>
                        <a:pt x="1094245" y="306122"/>
                        <a:pt x="1093729" y="306122"/>
                      </a:cubicBezTo>
                      <a:cubicBezTo>
                        <a:pt x="1092321" y="306122"/>
                        <a:pt x="1091281" y="306557"/>
                        <a:pt x="1091296" y="306579"/>
                      </a:cubicBezTo>
                      <a:cubicBezTo>
                        <a:pt x="1089593" y="307795"/>
                        <a:pt x="1089254" y="308901"/>
                        <a:pt x="1089144" y="309631"/>
                      </a:cubicBezTo>
                      <a:cubicBezTo>
                        <a:pt x="1088834" y="311754"/>
                        <a:pt x="1090094" y="314363"/>
                        <a:pt x="1091038" y="315867"/>
                      </a:cubicBezTo>
                      <a:cubicBezTo>
                        <a:pt x="1095432" y="317880"/>
                        <a:pt x="1098115" y="320688"/>
                        <a:pt x="1099044" y="324227"/>
                      </a:cubicBezTo>
                      <a:cubicBezTo>
                        <a:pt x="1100061" y="328141"/>
                        <a:pt x="1098469" y="331856"/>
                        <a:pt x="1096803" y="333854"/>
                      </a:cubicBezTo>
                      <a:lnTo>
                        <a:pt x="1092800" y="338646"/>
                      </a:lnTo>
                      <a:lnTo>
                        <a:pt x="1088687" y="333950"/>
                      </a:lnTo>
                      <a:cubicBezTo>
                        <a:pt x="1088244" y="333449"/>
                        <a:pt x="1087839" y="333014"/>
                        <a:pt x="1087500" y="332667"/>
                      </a:cubicBezTo>
                      <a:cubicBezTo>
                        <a:pt x="1085679" y="334834"/>
                        <a:pt x="1083386" y="335306"/>
                        <a:pt x="1082163" y="335387"/>
                      </a:cubicBezTo>
                      <a:cubicBezTo>
                        <a:pt x="1081212" y="341071"/>
                        <a:pt x="1078034" y="344292"/>
                        <a:pt x="1074459" y="345789"/>
                      </a:cubicBezTo>
                      <a:lnTo>
                        <a:pt x="1096655" y="356411"/>
                      </a:lnTo>
                      <a:lnTo>
                        <a:pt x="1066314" y="353374"/>
                      </a:lnTo>
                      <a:cubicBezTo>
                        <a:pt x="1056340" y="352379"/>
                        <a:pt x="1051666" y="346113"/>
                        <a:pt x="1051157" y="345398"/>
                      </a:cubicBezTo>
                      <a:lnTo>
                        <a:pt x="1050317" y="343445"/>
                      </a:lnTo>
                      <a:cubicBezTo>
                        <a:pt x="1049801" y="341071"/>
                        <a:pt x="1049116" y="340105"/>
                        <a:pt x="1049189" y="340105"/>
                      </a:cubicBezTo>
                      <a:lnTo>
                        <a:pt x="1049204" y="340105"/>
                      </a:lnTo>
                      <a:cubicBezTo>
                        <a:pt x="1031903" y="328104"/>
                        <a:pt x="1028475" y="318956"/>
                        <a:pt x="1027767" y="315838"/>
                      </a:cubicBezTo>
                      <a:cubicBezTo>
                        <a:pt x="1018914" y="319420"/>
                        <a:pt x="999578" y="325664"/>
                        <a:pt x="995885" y="326851"/>
                      </a:cubicBezTo>
                      <a:cubicBezTo>
                        <a:pt x="982933" y="334267"/>
                        <a:pt x="933978" y="343924"/>
                        <a:pt x="928309" y="345022"/>
                      </a:cubicBezTo>
                      <a:cubicBezTo>
                        <a:pt x="915460" y="347410"/>
                        <a:pt x="884035" y="355165"/>
                        <a:pt x="883961" y="355165"/>
                      </a:cubicBezTo>
                      <a:lnTo>
                        <a:pt x="883961" y="355165"/>
                      </a:lnTo>
                      <a:cubicBezTo>
                        <a:pt x="854526" y="365006"/>
                        <a:pt x="829359" y="366960"/>
                        <a:pt x="828615" y="367004"/>
                      </a:cubicBezTo>
                      <a:cubicBezTo>
                        <a:pt x="823610" y="367660"/>
                        <a:pt x="814845" y="367977"/>
                        <a:pt x="801812" y="367977"/>
                      </a:cubicBezTo>
                      <a:cubicBezTo>
                        <a:pt x="722788" y="367977"/>
                        <a:pt x="514089" y="355755"/>
                        <a:pt x="511723" y="355600"/>
                      </a:cubicBezTo>
                      <a:cubicBezTo>
                        <a:pt x="507116" y="355099"/>
                        <a:pt x="504241" y="353735"/>
                        <a:pt x="502442" y="352290"/>
                      </a:cubicBezTo>
                      <a:lnTo>
                        <a:pt x="491841" y="359883"/>
                      </a:lnTo>
                      <a:cubicBezTo>
                        <a:pt x="476464" y="369363"/>
                        <a:pt x="437520" y="376462"/>
                        <a:pt x="436208" y="376676"/>
                      </a:cubicBezTo>
                      <a:cubicBezTo>
                        <a:pt x="415324" y="381873"/>
                        <a:pt x="382196" y="390350"/>
                        <a:pt x="382122" y="390350"/>
                      </a:cubicBezTo>
                      <a:lnTo>
                        <a:pt x="382122" y="390350"/>
                      </a:lnTo>
                      <a:cubicBezTo>
                        <a:pt x="355193" y="399712"/>
                        <a:pt x="334228" y="401688"/>
                        <a:pt x="321387" y="401688"/>
                      </a:cubicBezTo>
                      <a:cubicBezTo>
                        <a:pt x="312453" y="401739"/>
                        <a:pt x="307322" y="400766"/>
                        <a:pt x="307521" y="400766"/>
                      </a:cubicBezTo>
                      <a:close/>
                      <a:moveTo>
                        <a:pt x="510897" y="338085"/>
                      </a:moveTo>
                      <a:lnTo>
                        <a:pt x="512268" y="341358"/>
                      </a:lnTo>
                      <a:cubicBezTo>
                        <a:pt x="512821" y="342663"/>
                        <a:pt x="512836" y="343872"/>
                        <a:pt x="512526" y="344992"/>
                      </a:cubicBezTo>
                      <a:cubicBezTo>
                        <a:pt x="512563" y="345000"/>
                        <a:pt x="512600" y="345000"/>
                        <a:pt x="512637" y="345000"/>
                      </a:cubicBezTo>
                      <a:cubicBezTo>
                        <a:pt x="514730" y="345125"/>
                        <a:pt x="723119" y="357333"/>
                        <a:pt x="801826" y="357333"/>
                      </a:cubicBezTo>
                      <a:cubicBezTo>
                        <a:pt x="814203" y="357333"/>
                        <a:pt x="822747" y="357030"/>
                        <a:pt x="827539" y="356411"/>
                      </a:cubicBezTo>
                      <a:cubicBezTo>
                        <a:pt x="827782" y="356396"/>
                        <a:pt x="852484" y="354465"/>
                        <a:pt x="880998" y="344948"/>
                      </a:cubicBezTo>
                      <a:cubicBezTo>
                        <a:pt x="882310" y="344631"/>
                        <a:pt x="913182" y="337002"/>
                        <a:pt x="926319" y="334562"/>
                      </a:cubicBezTo>
                      <a:cubicBezTo>
                        <a:pt x="948013" y="330345"/>
                        <a:pt x="983102" y="322310"/>
                        <a:pt x="990850" y="317452"/>
                      </a:cubicBezTo>
                      <a:lnTo>
                        <a:pt x="992059" y="316892"/>
                      </a:lnTo>
                      <a:cubicBezTo>
                        <a:pt x="992317" y="316811"/>
                        <a:pt x="1017027" y="308908"/>
                        <a:pt x="1025740" y="305178"/>
                      </a:cubicBezTo>
                      <a:cubicBezTo>
                        <a:pt x="1026109" y="305082"/>
                        <a:pt x="1027119" y="304839"/>
                        <a:pt x="1028438" y="304839"/>
                      </a:cubicBezTo>
                      <a:cubicBezTo>
                        <a:pt x="1032330" y="304839"/>
                        <a:pt x="1036945" y="307066"/>
                        <a:pt x="1038250" y="313552"/>
                      </a:cubicBezTo>
                      <a:cubicBezTo>
                        <a:pt x="1038257" y="313619"/>
                        <a:pt x="1039864" y="320666"/>
                        <a:pt x="1055153" y="331267"/>
                      </a:cubicBezTo>
                      <a:cubicBezTo>
                        <a:pt x="1056229" y="331945"/>
                        <a:pt x="1058706" y="333994"/>
                        <a:pt x="1060247" y="339191"/>
                      </a:cubicBezTo>
                      <a:cubicBezTo>
                        <a:pt x="1062488" y="337208"/>
                        <a:pt x="1065650" y="336508"/>
                        <a:pt x="1067029" y="336206"/>
                      </a:cubicBezTo>
                      <a:lnTo>
                        <a:pt x="1068230" y="335970"/>
                      </a:lnTo>
                      <a:lnTo>
                        <a:pt x="1069270" y="336154"/>
                      </a:lnTo>
                      <a:lnTo>
                        <a:pt x="1069277" y="336154"/>
                      </a:lnTo>
                      <a:cubicBezTo>
                        <a:pt x="1070243" y="336154"/>
                        <a:pt x="1071570" y="336132"/>
                        <a:pt x="1071754" y="332940"/>
                      </a:cubicBezTo>
                      <a:cubicBezTo>
                        <a:pt x="1071717" y="332004"/>
                        <a:pt x="1071791" y="328768"/>
                        <a:pt x="1074076" y="326386"/>
                      </a:cubicBezTo>
                      <a:cubicBezTo>
                        <a:pt x="1075447" y="324971"/>
                        <a:pt x="1077319" y="324182"/>
                        <a:pt x="1079339" y="324182"/>
                      </a:cubicBezTo>
                      <a:lnTo>
                        <a:pt x="1079796" y="324219"/>
                      </a:lnTo>
                      <a:cubicBezTo>
                        <a:pt x="1080246" y="323313"/>
                        <a:pt x="1081005" y="322376"/>
                        <a:pt x="1082059" y="321647"/>
                      </a:cubicBezTo>
                      <a:cubicBezTo>
                        <a:pt x="1080342" y="318941"/>
                        <a:pt x="1077769" y="313788"/>
                        <a:pt x="1078580" y="308156"/>
                      </a:cubicBezTo>
                      <a:cubicBezTo>
                        <a:pt x="1079170" y="304006"/>
                        <a:pt x="1081492" y="300409"/>
                        <a:pt x="1085701" y="297497"/>
                      </a:cubicBezTo>
                      <a:cubicBezTo>
                        <a:pt x="1086519" y="297040"/>
                        <a:pt x="1092866" y="294453"/>
                        <a:pt x="1098152" y="296119"/>
                      </a:cubicBezTo>
                      <a:cubicBezTo>
                        <a:pt x="1099154" y="296259"/>
                        <a:pt x="1100208" y="296495"/>
                        <a:pt x="1101233" y="296834"/>
                      </a:cubicBezTo>
                      <a:cubicBezTo>
                        <a:pt x="1101476" y="296568"/>
                        <a:pt x="1101749" y="296318"/>
                        <a:pt x="1102014" y="296082"/>
                      </a:cubicBezTo>
                      <a:cubicBezTo>
                        <a:pt x="1100179" y="293966"/>
                        <a:pt x="1097938" y="290516"/>
                        <a:pt x="1098270" y="286594"/>
                      </a:cubicBezTo>
                      <a:cubicBezTo>
                        <a:pt x="1098380" y="285356"/>
                        <a:pt x="1098734" y="284184"/>
                        <a:pt x="1099324" y="283115"/>
                      </a:cubicBezTo>
                      <a:lnTo>
                        <a:pt x="1095579" y="274925"/>
                      </a:lnTo>
                      <a:cubicBezTo>
                        <a:pt x="1094400" y="272994"/>
                        <a:pt x="1092697" y="270797"/>
                        <a:pt x="1091709" y="269868"/>
                      </a:cubicBezTo>
                      <a:lnTo>
                        <a:pt x="1086519" y="269868"/>
                      </a:lnTo>
                      <a:lnTo>
                        <a:pt x="1086261" y="264804"/>
                      </a:lnTo>
                      <a:cubicBezTo>
                        <a:pt x="1086129" y="262135"/>
                        <a:pt x="1087293" y="260742"/>
                        <a:pt x="1089026" y="259953"/>
                      </a:cubicBezTo>
                      <a:lnTo>
                        <a:pt x="1088900" y="259341"/>
                      </a:lnTo>
                      <a:cubicBezTo>
                        <a:pt x="1085952" y="258192"/>
                        <a:pt x="1080231" y="256887"/>
                        <a:pt x="1071385" y="259150"/>
                      </a:cubicBezTo>
                      <a:cubicBezTo>
                        <a:pt x="1071385" y="259150"/>
                        <a:pt x="1069557" y="259356"/>
                        <a:pt x="1065680" y="259356"/>
                      </a:cubicBezTo>
                      <a:lnTo>
                        <a:pt x="1065680" y="259356"/>
                      </a:lnTo>
                      <a:cubicBezTo>
                        <a:pt x="1050782" y="259356"/>
                        <a:pt x="1006751" y="256282"/>
                        <a:pt x="920230" y="227798"/>
                      </a:cubicBezTo>
                      <a:cubicBezTo>
                        <a:pt x="911671" y="225167"/>
                        <a:pt x="710477" y="163164"/>
                        <a:pt x="680592" y="149991"/>
                      </a:cubicBezTo>
                      <a:cubicBezTo>
                        <a:pt x="630539" y="130014"/>
                        <a:pt x="554324" y="99782"/>
                        <a:pt x="548861" y="98227"/>
                      </a:cubicBezTo>
                      <a:lnTo>
                        <a:pt x="521925" y="87442"/>
                      </a:lnTo>
                      <a:cubicBezTo>
                        <a:pt x="363582" y="27791"/>
                        <a:pt x="249300" y="17928"/>
                        <a:pt x="248209" y="17839"/>
                      </a:cubicBezTo>
                      <a:cubicBezTo>
                        <a:pt x="233347" y="16748"/>
                        <a:pt x="218656" y="16188"/>
                        <a:pt x="204524" y="16188"/>
                      </a:cubicBezTo>
                      <a:cubicBezTo>
                        <a:pt x="128331" y="16188"/>
                        <a:pt x="88708" y="32310"/>
                        <a:pt x="88133" y="32553"/>
                      </a:cubicBezTo>
                      <a:cubicBezTo>
                        <a:pt x="16555" y="59401"/>
                        <a:pt x="16820" y="100129"/>
                        <a:pt x="16872" y="101817"/>
                      </a:cubicBezTo>
                      <a:lnTo>
                        <a:pt x="16651" y="103564"/>
                      </a:lnTo>
                      <a:cubicBezTo>
                        <a:pt x="16562" y="103874"/>
                        <a:pt x="8999" y="134864"/>
                        <a:pt x="69424" y="214824"/>
                      </a:cubicBezTo>
                      <a:cubicBezTo>
                        <a:pt x="69807" y="215414"/>
                        <a:pt x="109231" y="274394"/>
                        <a:pt x="228150" y="354399"/>
                      </a:cubicBezTo>
                      <a:cubicBezTo>
                        <a:pt x="228571" y="354730"/>
                        <a:pt x="270434" y="387446"/>
                        <a:pt x="308936" y="390181"/>
                      </a:cubicBezTo>
                      <a:cubicBezTo>
                        <a:pt x="309039" y="390203"/>
                        <a:pt x="335850" y="395171"/>
                        <a:pt x="379055" y="380163"/>
                      </a:cubicBezTo>
                      <a:cubicBezTo>
                        <a:pt x="379055" y="380163"/>
                        <a:pt x="412574" y="371582"/>
                        <a:pt x="433989" y="366274"/>
                      </a:cubicBezTo>
                      <a:cubicBezTo>
                        <a:pt x="444670" y="364343"/>
                        <a:pt x="474887" y="357819"/>
                        <a:pt x="485929" y="351030"/>
                      </a:cubicBezTo>
                      <a:lnTo>
                        <a:pt x="501174" y="340120"/>
                      </a:lnTo>
                      <a:cubicBezTo>
                        <a:pt x="504771" y="337945"/>
                        <a:pt x="506393" y="337945"/>
                        <a:pt x="507071" y="337945"/>
                      </a:cubicBezTo>
                      <a:close/>
                      <a:moveTo>
                        <a:pt x="1079162" y="326062"/>
                      </a:moveTo>
                      <a:lnTo>
                        <a:pt x="1083969" y="328370"/>
                      </a:lnTo>
                      <a:lnTo>
                        <a:pt x="1080246" y="325097"/>
                      </a:lnTo>
                      <a:cubicBezTo>
                        <a:pt x="1079686" y="325391"/>
                        <a:pt x="1079295" y="325797"/>
                        <a:pt x="1079162" y="326062"/>
                      </a:cubicBezTo>
                      <a:close/>
                    </a:path>
                  </a:pathLst>
                </a:custGeom>
                <a:solidFill>
                  <a:srgbClr val="1B1B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orme libre : forme 74">
                  <a:extLst>
                    <a:ext uri="{FF2B5EF4-FFF2-40B4-BE49-F238E27FC236}">
                      <a16:creationId xmlns:a16="http://schemas.microsoft.com/office/drawing/2014/main" id="{DEC57389-93CF-435B-BE0D-87846F7A2FDB}"/>
                    </a:ext>
                  </a:extLst>
                </p:cNvPr>
                <p:cNvSpPr/>
                <p:nvPr/>
              </p:nvSpPr>
              <p:spPr>
                <a:xfrm rot="5400000">
                  <a:off x="-831821" y="1906751"/>
                  <a:ext cx="729793" cy="199034"/>
                </a:xfrm>
                <a:custGeom>
                  <a:avLst/>
                  <a:gdLst>
                    <a:gd name="connsiteX0" fmla="*/ 723002 w 729792"/>
                    <a:gd name="connsiteY0" fmla="*/ 16951 h 199034"/>
                    <a:gd name="connsiteX1" fmla="*/ 716736 w 729792"/>
                    <a:gd name="connsiteY1" fmla="*/ 17150 h 199034"/>
                    <a:gd name="connsiteX2" fmla="*/ 713603 w 729792"/>
                    <a:gd name="connsiteY2" fmla="*/ 18027 h 199034"/>
                    <a:gd name="connsiteX3" fmla="*/ 708656 w 729792"/>
                    <a:gd name="connsiteY3" fmla="*/ 17835 h 199034"/>
                    <a:gd name="connsiteX4" fmla="*/ 709342 w 729792"/>
                    <a:gd name="connsiteY4" fmla="*/ 22774 h 199034"/>
                    <a:gd name="connsiteX5" fmla="*/ 708413 w 729792"/>
                    <a:gd name="connsiteY5" fmla="*/ 26548 h 199034"/>
                    <a:gd name="connsiteX6" fmla="*/ 702685 w 729792"/>
                    <a:gd name="connsiteY6" fmla="*/ 23172 h 199034"/>
                    <a:gd name="connsiteX7" fmla="*/ 707587 w 729792"/>
                    <a:gd name="connsiteY7" fmla="*/ 13619 h 199034"/>
                    <a:gd name="connsiteX8" fmla="*/ 704454 w 729792"/>
                    <a:gd name="connsiteY8" fmla="*/ 5738 h 199034"/>
                    <a:gd name="connsiteX9" fmla="*/ 680165 w 729792"/>
                    <a:gd name="connsiteY9" fmla="*/ 11127 h 199034"/>
                    <a:gd name="connsiteX10" fmla="*/ 674776 w 729792"/>
                    <a:gd name="connsiteY10" fmla="*/ 10242 h 199034"/>
                    <a:gd name="connsiteX11" fmla="*/ 666358 w 729792"/>
                    <a:gd name="connsiteY11" fmla="*/ 8525 h 199034"/>
                    <a:gd name="connsiteX12" fmla="*/ 646130 w 729792"/>
                    <a:gd name="connsiteY12" fmla="*/ 10051 h 199034"/>
                    <a:gd name="connsiteX13" fmla="*/ 455978 w 729792"/>
                    <a:gd name="connsiteY13" fmla="*/ 17341 h 199034"/>
                    <a:gd name="connsiteX14" fmla="*/ 454121 w 729792"/>
                    <a:gd name="connsiteY14" fmla="*/ 17393 h 199034"/>
                    <a:gd name="connsiteX15" fmla="*/ 450737 w 729792"/>
                    <a:gd name="connsiteY15" fmla="*/ 17489 h 199034"/>
                    <a:gd name="connsiteX16" fmla="*/ 448489 w 729792"/>
                    <a:gd name="connsiteY16" fmla="*/ 17584 h 199034"/>
                    <a:gd name="connsiteX17" fmla="*/ 445010 w 729792"/>
                    <a:gd name="connsiteY17" fmla="*/ 17776 h 199034"/>
                    <a:gd name="connsiteX18" fmla="*/ 442805 w 729792"/>
                    <a:gd name="connsiteY18" fmla="*/ 17828 h 199034"/>
                    <a:gd name="connsiteX19" fmla="*/ 440019 w 729792"/>
                    <a:gd name="connsiteY19" fmla="*/ 17924 h 199034"/>
                    <a:gd name="connsiteX20" fmla="*/ 437173 w 729792"/>
                    <a:gd name="connsiteY20" fmla="*/ 18019 h 199034"/>
                    <a:gd name="connsiteX21" fmla="*/ 434188 w 729792"/>
                    <a:gd name="connsiteY21" fmla="*/ 18123 h 199034"/>
                    <a:gd name="connsiteX22" fmla="*/ 431836 w 729792"/>
                    <a:gd name="connsiteY22" fmla="*/ 18167 h 199034"/>
                    <a:gd name="connsiteX23" fmla="*/ 429433 w 729792"/>
                    <a:gd name="connsiteY23" fmla="*/ 18263 h 199034"/>
                    <a:gd name="connsiteX24" fmla="*/ 426890 w 729792"/>
                    <a:gd name="connsiteY24" fmla="*/ 18307 h 199034"/>
                    <a:gd name="connsiteX25" fmla="*/ 424000 w 729792"/>
                    <a:gd name="connsiteY25" fmla="*/ 18307 h 199034"/>
                    <a:gd name="connsiteX26" fmla="*/ 421649 w 729792"/>
                    <a:gd name="connsiteY26" fmla="*/ 18263 h 199034"/>
                    <a:gd name="connsiteX27" fmla="*/ 418560 w 729792"/>
                    <a:gd name="connsiteY27" fmla="*/ 18263 h 199034"/>
                    <a:gd name="connsiteX28" fmla="*/ 416407 w 729792"/>
                    <a:gd name="connsiteY28" fmla="*/ 18263 h 199034"/>
                    <a:gd name="connsiteX29" fmla="*/ 413275 w 729792"/>
                    <a:gd name="connsiteY29" fmla="*/ 18263 h 199034"/>
                    <a:gd name="connsiteX30" fmla="*/ 410879 w 729792"/>
                    <a:gd name="connsiteY30" fmla="*/ 18263 h 199034"/>
                    <a:gd name="connsiteX31" fmla="*/ 406913 w 729792"/>
                    <a:gd name="connsiteY31" fmla="*/ 18218 h 199034"/>
                    <a:gd name="connsiteX32" fmla="*/ 404318 w 729792"/>
                    <a:gd name="connsiteY32" fmla="*/ 18167 h 199034"/>
                    <a:gd name="connsiteX33" fmla="*/ 401428 w 729792"/>
                    <a:gd name="connsiteY33" fmla="*/ 18263 h 199034"/>
                    <a:gd name="connsiteX34" fmla="*/ 399320 w 729792"/>
                    <a:gd name="connsiteY34" fmla="*/ 18218 h 199034"/>
                    <a:gd name="connsiteX35" fmla="*/ 396239 w 729792"/>
                    <a:gd name="connsiteY35" fmla="*/ 18218 h 199034"/>
                    <a:gd name="connsiteX36" fmla="*/ 393688 w 729792"/>
                    <a:gd name="connsiteY36" fmla="*/ 18263 h 199034"/>
                    <a:gd name="connsiteX37" fmla="*/ 390504 w 729792"/>
                    <a:gd name="connsiteY37" fmla="*/ 18263 h 199034"/>
                    <a:gd name="connsiteX38" fmla="*/ 387127 w 729792"/>
                    <a:gd name="connsiteY38" fmla="*/ 18263 h 199034"/>
                    <a:gd name="connsiteX39" fmla="*/ 382520 w 729792"/>
                    <a:gd name="connsiteY39" fmla="*/ 18307 h 199034"/>
                    <a:gd name="connsiteX40" fmla="*/ 378606 w 729792"/>
                    <a:gd name="connsiteY40" fmla="*/ 18410 h 199034"/>
                    <a:gd name="connsiteX41" fmla="*/ 375620 w 729792"/>
                    <a:gd name="connsiteY41" fmla="*/ 18462 h 199034"/>
                    <a:gd name="connsiteX42" fmla="*/ 371949 w 729792"/>
                    <a:gd name="connsiteY42" fmla="*/ 18462 h 199034"/>
                    <a:gd name="connsiteX43" fmla="*/ 369303 w 729792"/>
                    <a:gd name="connsiteY43" fmla="*/ 18462 h 199034"/>
                    <a:gd name="connsiteX44" fmla="*/ 366022 w 729792"/>
                    <a:gd name="connsiteY44" fmla="*/ 18558 h 199034"/>
                    <a:gd name="connsiteX45" fmla="*/ 362934 w 729792"/>
                    <a:gd name="connsiteY45" fmla="*/ 18602 h 199034"/>
                    <a:gd name="connsiteX46" fmla="*/ 359211 w 729792"/>
                    <a:gd name="connsiteY46" fmla="*/ 18653 h 199034"/>
                    <a:gd name="connsiteX47" fmla="*/ 356277 w 729792"/>
                    <a:gd name="connsiteY47" fmla="*/ 18705 h 199034"/>
                    <a:gd name="connsiteX48" fmla="*/ 353144 w 729792"/>
                    <a:gd name="connsiteY48" fmla="*/ 18705 h 199034"/>
                    <a:gd name="connsiteX49" fmla="*/ 349768 w 729792"/>
                    <a:gd name="connsiteY49" fmla="*/ 18801 h 199034"/>
                    <a:gd name="connsiteX50" fmla="*/ 347166 w 729792"/>
                    <a:gd name="connsiteY50" fmla="*/ 18845 h 199034"/>
                    <a:gd name="connsiteX51" fmla="*/ 343391 w 729792"/>
                    <a:gd name="connsiteY51" fmla="*/ 18897 h 199034"/>
                    <a:gd name="connsiteX52" fmla="*/ 340701 w 729792"/>
                    <a:gd name="connsiteY52" fmla="*/ 18992 h 199034"/>
                    <a:gd name="connsiteX53" fmla="*/ 337568 w 729792"/>
                    <a:gd name="connsiteY53" fmla="*/ 18992 h 199034"/>
                    <a:gd name="connsiteX54" fmla="*/ 335364 w 729792"/>
                    <a:gd name="connsiteY54" fmla="*/ 19096 h 199034"/>
                    <a:gd name="connsiteX55" fmla="*/ 332909 w 729792"/>
                    <a:gd name="connsiteY55" fmla="*/ 19096 h 199034"/>
                    <a:gd name="connsiteX56" fmla="*/ 330609 w 729792"/>
                    <a:gd name="connsiteY56" fmla="*/ 19391 h 199034"/>
                    <a:gd name="connsiteX57" fmla="*/ 327476 w 729792"/>
                    <a:gd name="connsiteY57" fmla="*/ 19538 h 199034"/>
                    <a:gd name="connsiteX58" fmla="*/ 323267 w 729792"/>
                    <a:gd name="connsiteY58" fmla="*/ 19833 h 199034"/>
                    <a:gd name="connsiteX59" fmla="*/ 318372 w 729792"/>
                    <a:gd name="connsiteY59" fmla="*/ 20128 h 199034"/>
                    <a:gd name="connsiteX60" fmla="*/ 316116 w 729792"/>
                    <a:gd name="connsiteY60" fmla="*/ 20224 h 199034"/>
                    <a:gd name="connsiteX61" fmla="*/ 312055 w 729792"/>
                    <a:gd name="connsiteY61" fmla="*/ 20467 h 199034"/>
                    <a:gd name="connsiteX62" fmla="*/ 309261 w 729792"/>
                    <a:gd name="connsiteY62" fmla="*/ 20563 h 199034"/>
                    <a:gd name="connsiteX63" fmla="*/ 305000 w 729792"/>
                    <a:gd name="connsiteY63" fmla="*/ 20813 h 199034"/>
                    <a:gd name="connsiteX64" fmla="*/ 300842 w 729792"/>
                    <a:gd name="connsiteY64" fmla="*/ 21012 h 199034"/>
                    <a:gd name="connsiteX65" fmla="*/ 295063 w 729792"/>
                    <a:gd name="connsiteY65" fmla="*/ 21300 h 199034"/>
                    <a:gd name="connsiteX66" fmla="*/ 285752 w 729792"/>
                    <a:gd name="connsiteY66" fmla="*/ 21742 h 199034"/>
                    <a:gd name="connsiteX67" fmla="*/ 280320 w 729792"/>
                    <a:gd name="connsiteY67" fmla="*/ 21934 h 199034"/>
                    <a:gd name="connsiteX68" fmla="*/ 274784 w 729792"/>
                    <a:gd name="connsiteY68" fmla="*/ 22089 h 199034"/>
                    <a:gd name="connsiteX69" fmla="*/ 268908 w 729792"/>
                    <a:gd name="connsiteY69" fmla="*/ 22332 h 199034"/>
                    <a:gd name="connsiteX70" fmla="*/ 263564 w 729792"/>
                    <a:gd name="connsiteY70" fmla="*/ 22575 h 199034"/>
                    <a:gd name="connsiteX71" fmla="*/ 258131 w 729792"/>
                    <a:gd name="connsiteY71" fmla="*/ 22767 h 199034"/>
                    <a:gd name="connsiteX72" fmla="*/ 248681 w 729792"/>
                    <a:gd name="connsiteY72" fmla="*/ 23069 h 199034"/>
                    <a:gd name="connsiteX73" fmla="*/ 243535 w 729792"/>
                    <a:gd name="connsiteY73" fmla="*/ 23165 h 199034"/>
                    <a:gd name="connsiteX74" fmla="*/ 238788 w 729792"/>
                    <a:gd name="connsiteY74" fmla="*/ 23408 h 199034"/>
                    <a:gd name="connsiteX75" fmla="*/ 233642 w 729792"/>
                    <a:gd name="connsiteY75" fmla="*/ 23460 h 199034"/>
                    <a:gd name="connsiteX76" fmla="*/ 229676 w 729792"/>
                    <a:gd name="connsiteY76" fmla="*/ 23659 h 199034"/>
                    <a:gd name="connsiteX77" fmla="*/ 224877 w 729792"/>
                    <a:gd name="connsiteY77" fmla="*/ 23710 h 199034"/>
                    <a:gd name="connsiteX78" fmla="*/ 221302 w 729792"/>
                    <a:gd name="connsiteY78" fmla="*/ 23858 h 199034"/>
                    <a:gd name="connsiteX79" fmla="*/ 217388 w 729792"/>
                    <a:gd name="connsiteY79" fmla="*/ 24005 h 199034"/>
                    <a:gd name="connsiteX80" fmla="*/ 213031 w 729792"/>
                    <a:gd name="connsiteY80" fmla="*/ 24005 h 199034"/>
                    <a:gd name="connsiteX81" fmla="*/ 209456 w 729792"/>
                    <a:gd name="connsiteY81" fmla="*/ 24153 h 199034"/>
                    <a:gd name="connsiteX82" fmla="*/ 205733 w 729792"/>
                    <a:gd name="connsiteY82" fmla="*/ 24248 h 199034"/>
                    <a:gd name="connsiteX83" fmla="*/ 202114 w 729792"/>
                    <a:gd name="connsiteY83" fmla="*/ 24352 h 199034"/>
                    <a:gd name="connsiteX84" fmla="*/ 197654 w 729792"/>
                    <a:gd name="connsiteY84" fmla="*/ 24447 h 199034"/>
                    <a:gd name="connsiteX85" fmla="*/ 194669 w 729792"/>
                    <a:gd name="connsiteY85" fmla="*/ 24499 h 199034"/>
                    <a:gd name="connsiteX86" fmla="*/ 191049 w 729792"/>
                    <a:gd name="connsiteY86" fmla="*/ 24543 h 199034"/>
                    <a:gd name="connsiteX87" fmla="*/ 188403 w 729792"/>
                    <a:gd name="connsiteY87" fmla="*/ 24595 h 199034"/>
                    <a:gd name="connsiteX88" fmla="*/ 185469 w 729792"/>
                    <a:gd name="connsiteY88" fmla="*/ 24691 h 199034"/>
                    <a:gd name="connsiteX89" fmla="*/ 181938 w 729792"/>
                    <a:gd name="connsiteY89" fmla="*/ 24787 h 199034"/>
                    <a:gd name="connsiteX90" fmla="*/ 179004 w 729792"/>
                    <a:gd name="connsiteY90" fmla="*/ 24787 h 199034"/>
                    <a:gd name="connsiteX91" fmla="*/ 175628 w 729792"/>
                    <a:gd name="connsiteY91" fmla="*/ 24831 h 199034"/>
                    <a:gd name="connsiteX92" fmla="*/ 175384 w 729792"/>
                    <a:gd name="connsiteY92" fmla="*/ 24831 h 199034"/>
                    <a:gd name="connsiteX93" fmla="*/ 126120 w 729792"/>
                    <a:gd name="connsiteY93" fmla="*/ 24787 h 199034"/>
                    <a:gd name="connsiteX94" fmla="*/ 73132 w 729792"/>
                    <a:gd name="connsiteY94" fmla="*/ 38837 h 199034"/>
                    <a:gd name="connsiteX95" fmla="*/ 4229 w 729792"/>
                    <a:gd name="connsiteY95" fmla="*/ 72724 h 199034"/>
                    <a:gd name="connsiteX96" fmla="*/ 102169 w 729792"/>
                    <a:gd name="connsiteY96" fmla="*/ 32372 h 199034"/>
                    <a:gd name="connsiteX97" fmla="*/ 173129 w 729792"/>
                    <a:gd name="connsiteY97" fmla="*/ 28406 h 199034"/>
                    <a:gd name="connsiteX98" fmla="*/ 304808 w 729792"/>
                    <a:gd name="connsiteY98" fmla="*/ 24735 h 199034"/>
                    <a:gd name="connsiteX99" fmla="*/ 303437 w 729792"/>
                    <a:gd name="connsiteY99" fmla="*/ 29586 h 199034"/>
                    <a:gd name="connsiteX100" fmla="*/ 215973 w 729792"/>
                    <a:gd name="connsiteY100" fmla="*/ 73321 h 199034"/>
                    <a:gd name="connsiteX101" fmla="*/ 164260 w 729792"/>
                    <a:gd name="connsiteY101" fmla="*/ 103729 h 199034"/>
                    <a:gd name="connsiteX102" fmla="*/ 154906 w 729792"/>
                    <a:gd name="connsiteY102" fmla="*/ 109708 h 199034"/>
                    <a:gd name="connsiteX103" fmla="*/ 89040 w 729792"/>
                    <a:gd name="connsiteY103" fmla="*/ 123662 h 199034"/>
                    <a:gd name="connsiteX104" fmla="*/ 51334 w 729792"/>
                    <a:gd name="connsiteY104" fmla="*/ 139143 h 199034"/>
                    <a:gd name="connsiteX105" fmla="*/ 88060 w 729792"/>
                    <a:gd name="connsiteY105" fmla="*/ 125284 h 199034"/>
                    <a:gd name="connsiteX106" fmla="*/ 155245 w 729792"/>
                    <a:gd name="connsiteY106" fmla="*/ 113681 h 199034"/>
                    <a:gd name="connsiteX107" fmla="*/ 159211 w 729792"/>
                    <a:gd name="connsiteY107" fmla="*/ 114662 h 199034"/>
                    <a:gd name="connsiteX108" fmla="*/ 162101 w 729792"/>
                    <a:gd name="connsiteY108" fmla="*/ 116622 h 199034"/>
                    <a:gd name="connsiteX109" fmla="*/ 241486 w 729792"/>
                    <a:gd name="connsiteY109" fmla="*/ 103501 h 199034"/>
                    <a:gd name="connsiteX110" fmla="*/ 284580 w 729792"/>
                    <a:gd name="connsiteY110" fmla="*/ 96741 h 199034"/>
                    <a:gd name="connsiteX111" fmla="*/ 286637 w 729792"/>
                    <a:gd name="connsiteY111" fmla="*/ 104135 h 199034"/>
                    <a:gd name="connsiteX112" fmla="*/ 220278 w 729792"/>
                    <a:gd name="connsiteY112" fmla="*/ 179502 h 199034"/>
                    <a:gd name="connsiteX113" fmla="*/ 207842 w 729792"/>
                    <a:gd name="connsiteY113" fmla="*/ 198108 h 199034"/>
                    <a:gd name="connsiteX114" fmla="*/ 221892 w 729792"/>
                    <a:gd name="connsiteY114" fmla="*/ 180623 h 199034"/>
                    <a:gd name="connsiteX115" fmla="*/ 289770 w 729792"/>
                    <a:gd name="connsiteY115" fmla="*/ 106678 h 199034"/>
                    <a:gd name="connsiteX116" fmla="*/ 365477 w 729792"/>
                    <a:gd name="connsiteY116" fmla="*/ 86060 h 199034"/>
                    <a:gd name="connsiteX117" fmla="*/ 436090 w 729792"/>
                    <a:gd name="connsiteY117" fmla="*/ 84394 h 199034"/>
                    <a:gd name="connsiteX118" fmla="*/ 440741 w 729792"/>
                    <a:gd name="connsiteY118" fmla="*/ 86060 h 199034"/>
                    <a:gd name="connsiteX119" fmla="*/ 435205 w 729792"/>
                    <a:gd name="connsiteY119" fmla="*/ 102027 h 199034"/>
                    <a:gd name="connsiteX120" fmla="*/ 433244 w 729792"/>
                    <a:gd name="connsiteY120" fmla="*/ 110452 h 199034"/>
                    <a:gd name="connsiteX121" fmla="*/ 435891 w 729792"/>
                    <a:gd name="connsiteY121" fmla="*/ 110209 h 199034"/>
                    <a:gd name="connsiteX122" fmla="*/ 437262 w 729792"/>
                    <a:gd name="connsiteY122" fmla="*/ 109428 h 199034"/>
                    <a:gd name="connsiteX123" fmla="*/ 439665 w 729792"/>
                    <a:gd name="connsiteY123" fmla="*/ 107563 h 199034"/>
                    <a:gd name="connsiteX124" fmla="*/ 439414 w 729792"/>
                    <a:gd name="connsiteY124" fmla="*/ 106147 h 199034"/>
                    <a:gd name="connsiteX125" fmla="*/ 444796 w 729792"/>
                    <a:gd name="connsiteY125" fmla="*/ 89937 h 199034"/>
                    <a:gd name="connsiteX126" fmla="*/ 457925 w 729792"/>
                    <a:gd name="connsiteY126" fmla="*/ 79506 h 199034"/>
                    <a:gd name="connsiteX127" fmla="*/ 482848 w 729792"/>
                    <a:gd name="connsiteY127" fmla="*/ 72459 h 199034"/>
                    <a:gd name="connsiteX128" fmla="*/ 573195 w 729792"/>
                    <a:gd name="connsiteY128" fmla="*/ 40378 h 199034"/>
                    <a:gd name="connsiteX129" fmla="*/ 649248 w 729792"/>
                    <a:gd name="connsiteY129" fmla="*/ 34112 h 199034"/>
                    <a:gd name="connsiteX130" fmla="*/ 655463 w 729792"/>
                    <a:gd name="connsiteY130" fmla="*/ 38468 h 199034"/>
                    <a:gd name="connsiteX131" fmla="*/ 654777 w 729792"/>
                    <a:gd name="connsiteY131" fmla="*/ 38417 h 199034"/>
                    <a:gd name="connsiteX132" fmla="*/ 584997 w 729792"/>
                    <a:gd name="connsiteY132" fmla="*/ 52275 h 199034"/>
                    <a:gd name="connsiteX133" fmla="*/ 451113 w 729792"/>
                    <a:gd name="connsiteY133" fmla="*/ 105012 h 199034"/>
                    <a:gd name="connsiteX134" fmla="*/ 358216 w 729792"/>
                    <a:gd name="connsiteY134" fmla="*/ 165688 h 199034"/>
                    <a:gd name="connsiteX135" fmla="*/ 351802 w 729792"/>
                    <a:gd name="connsiteY135" fmla="*/ 179495 h 199034"/>
                    <a:gd name="connsiteX136" fmla="*/ 358466 w 729792"/>
                    <a:gd name="connsiteY136" fmla="*/ 168379 h 199034"/>
                    <a:gd name="connsiteX137" fmla="*/ 484123 w 729792"/>
                    <a:gd name="connsiteY137" fmla="*/ 95458 h 199034"/>
                    <a:gd name="connsiteX138" fmla="*/ 599254 w 729792"/>
                    <a:gd name="connsiteY138" fmla="*/ 52364 h 199034"/>
                    <a:gd name="connsiteX139" fmla="*/ 638825 w 729792"/>
                    <a:gd name="connsiteY139" fmla="*/ 43157 h 199034"/>
                    <a:gd name="connsiteX140" fmla="*/ 644700 w 729792"/>
                    <a:gd name="connsiteY140" fmla="*/ 46540 h 199034"/>
                    <a:gd name="connsiteX141" fmla="*/ 648378 w 729792"/>
                    <a:gd name="connsiteY141" fmla="*/ 50993 h 199034"/>
                    <a:gd name="connsiteX142" fmla="*/ 653959 w 729792"/>
                    <a:gd name="connsiteY142" fmla="*/ 48988 h 199034"/>
                    <a:gd name="connsiteX143" fmla="*/ 655816 w 729792"/>
                    <a:gd name="connsiteY143" fmla="*/ 47226 h 199034"/>
                    <a:gd name="connsiteX144" fmla="*/ 662871 w 729792"/>
                    <a:gd name="connsiteY144" fmla="*/ 45759 h 199034"/>
                    <a:gd name="connsiteX145" fmla="*/ 668599 w 729792"/>
                    <a:gd name="connsiteY145" fmla="*/ 47182 h 199034"/>
                    <a:gd name="connsiteX146" fmla="*/ 687109 w 729792"/>
                    <a:gd name="connsiteY146" fmla="*/ 70343 h 199034"/>
                    <a:gd name="connsiteX147" fmla="*/ 693714 w 729792"/>
                    <a:gd name="connsiteY147" fmla="*/ 79359 h 199034"/>
                    <a:gd name="connsiteX148" fmla="*/ 696847 w 729792"/>
                    <a:gd name="connsiteY148" fmla="*/ 74213 h 199034"/>
                    <a:gd name="connsiteX149" fmla="*/ 698852 w 729792"/>
                    <a:gd name="connsiteY149" fmla="*/ 70247 h 199034"/>
                    <a:gd name="connsiteX150" fmla="*/ 700127 w 729792"/>
                    <a:gd name="connsiteY150" fmla="*/ 67210 h 199034"/>
                    <a:gd name="connsiteX151" fmla="*/ 704042 w 729792"/>
                    <a:gd name="connsiteY151" fmla="*/ 66672 h 199034"/>
                    <a:gd name="connsiteX152" fmla="*/ 708789 w 729792"/>
                    <a:gd name="connsiteY152" fmla="*/ 65935 h 199034"/>
                    <a:gd name="connsiteX153" fmla="*/ 706688 w 729792"/>
                    <a:gd name="connsiteY153" fmla="*/ 62161 h 199034"/>
                    <a:gd name="connsiteX154" fmla="*/ 707425 w 729792"/>
                    <a:gd name="connsiteY154" fmla="*/ 58880 h 199034"/>
                    <a:gd name="connsiteX155" fmla="*/ 710219 w 729792"/>
                    <a:gd name="connsiteY155" fmla="*/ 56824 h 199034"/>
                    <a:gd name="connsiteX156" fmla="*/ 712128 w 729792"/>
                    <a:gd name="connsiteY156" fmla="*/ 55504 h 199034"/>
                    <a:gd name="connsiteX157" fmla="*/ 714428 w 729792"/>
                    <a:gd name="connsiteY157" fmla="*/ 51000 h 199034"/>
                    <a:gd name="connsiteX158" fmla="*/ 709526 w 729792"/>
                    <a:gd name="connsiteY158" fmla="*/ 48848 h 199034"/>
                    <a:gd name="connsiteX159" fmla="*/ 702324 w 729792"/>
                    <a:gd name="connsiteY159" fmla="*/ 50705 h 199034"/>
                    <a:gd name="connsiteX160" fmla="*/ 692630 w 729792"/>
                    <a:gd name="connsiteY160" fmla="*/ 43754 h 199034"/>
                    <a:gd name="connsiteX161" fmla="*/ 696891 w 729792"/>
                    <a:gd name="connsiteY161" fmla="*/ 35866 h 199034"/>
                    <a:gd name="connsiteX162" fmla="*/ 697186 w 729792"/>
                    <a:gd name="connsiteY162" fmla="*/ 37628 h 199034"/>
                    <a:gd name="connsiteX163" fmla="*/ 699928 w 729792"/>
                    <a:gd name="connsiteY163" fmla="*/ 44484 h 199034"/>
                    <a:gd name="connsiteX164" fmla="*/ 704484 w 729792"/>
                    <a:gd name="connsiteY164" fmla="*/ 43061 h 199034"/>
                    <a:gd name="connsiteX165" fmla="*/ 707521 w 729792"/>
                    <a:gd name="connsiteY165" fmla="*/ 43990 h 199034"/>
                    <a:gd name="connsiteX166" fmla="*/ 708008 w 729792"/>
                    <a:gd name="connsiteY166" fmla="*/ 46098 h 199034"/>
                    <a:gd name="connsiteX167" fmla="*/ 715748 w 729792"/>
                    <a:gd name="connsiteY167" fmla="*/ 39876 h 199034"/>
                    <a:gd name="connsiteX168" fmla="*/ 712320 w 729792"/>
                    <a:gd name="connsiteY168" fmla="*/ 38844 h 199034"/>
                    <a:gd name="connsiteX169" fmla="*/ 710359 w 729792"/>
                    <a:gd name="connsiteY169" fmla="*/ 37768 h 199034"/>
                    <a:gd name="connsiteX170" fmla="*/ 712563 w 729792"/>
                    <a:gd name="connsiteY170" fmla="*/ 35616 h 199034"/>
                    <a:gd name="connsiteX171" fmla="*/ 712954 w 729792"/>
                    <a:gd name="connsiteY171" fmla="*/ 32431 h 199034"/>
                    <a:gd name="connsiteX172" fmla="*/ 714273 w 729792"/>
                    <a:gd name="connsiteY172" fmla="*/ 29932 h 199034"/>
                    <a:gd name="connsiteX173" fmla="*/ 717259 w 729792"/>
                    <a:gd name="connsiteY173" fmla="*/ 28804 h 199034"/>
                    <a:gd name="connsiteX174" fmla="*/ 720643 w 729792"/>
                    <a:gd name="connsiteY174" fmla="*/ 28708 h 199034"/>
                    <a:gd name="connsiteX175" fmla="*/ 728965 w 729792"/>
                    <a:gd name="connsiteY175" fmla="*/ 29394 h 199034"/>
                    <a:gd name="connsiteX176" fmla="*/ 723002 w 729792"/>
                    <a:gd name="connsiteY176" fmla="*/ 16951 h 199034"/>
                    <a:gd name="connsiteX177" fmla="*/ 445489 w 729792"/>
                    <a:gd name="connsiteY177" fmla="*/ 82713 h 199034"/>
                    <a:gd name="connsiteX178" fmla="*/ 444162 w 729792"/>
                    <a:gd name="connsiteY178" fmla="*/ 85013 h 199034"/>
                    <a:gd name="connsiteX179" fmla="*/ 443388 w 729792"/>
                    <a:gd name="connsiteY179" fmla="*/ 84379 h 199034"/>
                    <a:gd name="connsiteX180" fmla="*/ 441965 w 729792"/>
                    <a:gd name="connsiteY180" fmla="*/ 82418 h 199034"/>
                    <a:gd name="connsiteX181" fmla="*/ 444265 w 729792"/>
                    <a:gd name="connsiteY181" fmla="*/ 81489 h 199034"/>
                    <a:gd name="connsiteX182" fmla="*/ 445489 w 729792"/>
                    <a:gd name="connsiteY182" fmla="*/ 82713 h 199034"/>
                    <a:gd name="connsiteX183" fmla="*/ 693471 w 729792"/>
                    <a:gd name="connsiteY183" fmla="*/ 59603 h 199034"/>
                    <a:gd name="connsiteX184" fmla="*/ 688429 w 729792"/>
                    <a:gd name="connsiteY184" fmla="*/ 58969 h 199034"/>
                    <a:gd name="connsiteX185" fmla="*/ 684123 w 729792"/>
                    <a:gd name="connsiteY185" fmla="*/ 52696 h 199034"/>
                    <a:gd name="connsiteX186" fmla="*/ 680054 w 729792"/>
                    <a:gd name="connsiteY186" fmla="*/ 44764 h 199034"/>
                    <a:gd name="connsiteX187" fmla="*/ 675897 w 729792"/>
                    <a:gd name="connsiteY187" fmla="*/ 42560 h 199034"/>
                    <a:gd name="connsiteX188" fmla="*/ 673494 w 729792"/>
                    <a:gd name="connsiteY188" fmla="*/ 41292 h 199034"/>
                    <a:gd name="connsiteX189" fmla="*/ 666100 w 729792"/>
                    <a:gd name="connsiteY189" fmla="*/ 38549 h 199034"/>
                    <a:gd name="connsiteX190" fmla="*/ 661153 w 729792"/>
                    <a:gd name="connsiteY190" fmla="*/ 37716 h 199034"/>
                    <a:gd name="connsiteX191" fmla="*/ 662967 w 729792"/>
                    <a:gd name="connsiteY191" fmla="*/ 35660 h 199034"/>
                    <a:gd name="connsiteX192" fmla="*/ 669432 w 729792"/>
                    <a:gd name="connsiteY192" fmla="*/ 32718 h 199034"/>
                    <a:gd name="connsiteX193" fmla="*/ 667132 w 729792"/>
                    <a:gd name="connsiteY193" fmla="*/ 28856 h 199034"/>
                    <a:gd name="connsiteX194" fmla="*/ 658116 w 729792"/>
                    <a:gd name="connsiteY194" fmla="*/ 28907 h 199034"/>
                    <a:gd name="connsiteX195" fmla="*/ 619238 w 729792"/>
                    <a:gd name="connsiteY195" fmla="*/ 28568 h 199034"/>
                    <a:gd name="connsiteX196" fmla="*/ 555429 w 729792"/>
                    <a:gd name="connsiteY196" fmla="*/ 41594 h 199034"/>
                    <a:gd name="connsiteX197" fmla="*/ 456996 w 729792"/>
                    <a:gd name="connsiteY197" fmla="*/ 74648 h 199034"/>
                    <a:gd name="connsiteX198" fmla="*/ 425843 w 729792"/>
                    <a:gd name="connsiteY198" fmla="*/ 79351 h 199034"/>
                    <a:gd name="connsiteX199" fmla="*/ 379468 w 729792"/>
                    <a:gd name="connsiteY199" fmla="*/ 80914 h 199034"/>
                    <a:gd name="connsiteX200" fmla="*/ 305324 w 729792"/>
                    <a:gd name="connsiteY200" fmla="*/ 92326 h 199034"/>
                    <a:gd name="connsiteX201" fmla="*/ 289357 w 729792"/>
                    <a:gd name="connsiteY201" fmla="*/ 93350 h 199034"/>
                    <a:gd name="connsiteX202" fmla="*/ 285096 w 729792"/>
                    <a:gd name="connsiteY202" fmla="*/ 92517 h 199034"/>
                    <a:gd name="connsiteX203" fmla="*/ 222371 w 729792"/>
                    <a:gd name="connsiteY203" fmla="*/ 104909 h 199034"/>
                    <a:gd name="connsiteX204" fmla="*/ 165469 w 729792"/>
                    <a:gd name="connsiteY204" fmla="*/ 112251 h 199034"/>
                    <a:gd name="connsiteX205" fmla="*/ 173939 w 729792"/>
                    <a:gd name="connsiteY205" fmla="*/ 101960 h 199034"/>
                    <a:gd name="connsiteX206" fmla="*/ 263166 w 729792"/>
                    <a:gd name="connsiteY206" fmla="*/ 55784 h 199034"/>
                    <a:gd name="connsiteX207" fmla="*/ 316396 w 729792"/>
                    <a:gd name="connsiteY207" fmla="*/ 27920 h 199034"/>
                    <a:gd name="connsiteX208" fmla="*/ 327461 w 729792"/>
                    <a:gd name="connsiteY208" fmla="*/ 24639 h 199034"/>
                    <a:gd name="connsiteX209" fmla="*/ 428681 w 729792"/>
                    <a:gd name="connsiteY209" fmla="*/ 24787 h 199034"/>
                    <a:gd name="connsiteX210" fmla="*/ 541998 w 729792"/>
                    <a:gd name="connsiteY210" fmla="*/ 21020 h 199034"/>
                    <a:gd name="connsiteX211" fmla="*/ 661832 w 729792"/>
                    <a:gd name="connsiteY211" fmla="*/ 19693 h 199034"/>
                    <a:gd name="connsiteX212" fmla="*/ 667021 w 729792"/>
                    <a:gd name="connsiteY212" fmla="*/ 20916 h 199034"/>
                    <a:gd name="connsiteX213" fmla="*/ 675396 w 729792"/>
                    <a:gd name="connsiteY213" fmla="*/ 24492 h 199034"/>
                    <a:gd name="connsiteX214" fmla="*/ 680733 w 729792"/>
                    <a:gd name="connsiteY214" fmla="*/ 26209 h 199034"/>
                    <a:gd name="connsiteX215" fmla="*/ 679118 w 729792"/>
                    <a:gd name="connsiteY215" fmla="*/ 28458 h 199034"/>
                    <a:gd name="connsiteX216" fmla="*/ 673339 w 729792"/>
                    <a:gd name="connsiteY216" fmla="*/ 36832 h 199034"/>
                    <a:gd name="connsiteX217" fmla="*/ 677496 w 729792"/>
                    <a:gd name="connsiteY217" fmla="*/ 38542 h 199034"/>
                    <a:gd name="connsiteX218" fmla="*/ 691945 w 729792"/>
                    <a:gd name="connsiteY218" fmla="*/ 53285 h 199034"/>
                    <a:gd name="connsiteX219" fmla="*/ 693471 w 729792"/>
                    <a:gd name="connsiteY219" fmla="*/ 59603 h 199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</a:cxnLst>
                  <a:rect l="l" t="t" r="r" b="b"/>
                  <a:pathLst>
                    <a:path w="729792" h="199034">
                      <a:moveTo>
                        <a:pt x="723002" y="16951"/>
                      </a:moveTo>
                      <a:cubicBezTo>
                        <a:pt x="719478" y="13279"/>
                        <a:pt x="716736" y="17150"/>
                        <a:pt x="716736" y="17150"/>
                      </a:cubicBezTo>
                      <a:cubicBezTo>
                        <a:pt x="715807" y="19302"/>
                        <a:pt x="713603" y="18027"/>
                        <a:pt x="713603" y="18027"/>
                      </a:cubicBezTo>
                      <a:cubicBezTo>
                        <a:pt x="710912" y="15624"/>
                        <a:pt x="708656" y="17835"/>
                        <a:pt x="708656" y="17835"/>
                      </a:cubicBezTo>
                      <a:cubicBezTo>
                        <a:pt x="706452" y="20231"/>
                        <a:pt x="709342" y="22774"/>
                        <a:pt x="709342" y="22774"/>
                      </a:cubicBezTo>
                      <a:cubicBezTo>
                        <a:pt x="712327" y="24934"/>
                        <a:pt x="708413" y="26548"/>
                        <a:pt x="708413" y="26548"/>
                      </a:cubicBezTo>
                      <a:cubicBezTo>
                        <a:pt x="703511" y="27087"/>
                        <a:pt x="702685" y="23172"/>
                        <a:pt x="702685" y="23172"/>
                      </a:cubicBezTo>
                      <a:cubicBezTo>
                        <a:pt x="702147" y="19892"/>
                        <a:pt x="707587" y="13619"/>
                        <a:pt x="707587" y="13619"/>
                      </a:cubicBezTo>
                      <a:cubicBezTo>
                        <a:pt x="710079" y="9557"/>
                        <a:pt x="704454" y="5738"/>
                        <a:pt x="704454" y="5738"/>
                      </a:cubicBezTo>
                      <a:cubicBezTo>
                        <a:pt x="692852" y="350"/>
                        <a:pt x="680165" y="11127"/>
                        <a:pt x="680165" y="11127"/>
                      </a:cubicBezTo>
                      <a:cubicBezTo>
                        <a:pt x="676391" y="14555"/>
                        <a:pt x="674776" y="10242"/>
                        <a:pt x="674776" y="10242"/>
                      </a:cubicBezTo>
                      <a:cubicBezTo>
                        <a:pt x="672720" y="7891"/>
                        <a:pt x="666358" y="8525"/>
                        <a:pt x="666358" y="8525"/>
                      </a:cubicBezTo>
                      <a:lnTo>
                        <a:pt x="646130" y="10051"/>
                      </a:lnTo>
                      <a:cubicBezTo>
                        <a:pt x="625563" y="11127"/>
                        <a:pt x="510728" y="15388"/>
                        <a:pt x="455978" y="17341"/>
                      </a:cubicBezTo>
                      <a:cubicBezTo>
                        <a:pt x="455197" y="15874"/>
                        <a:pt x="454512" y="16516"/>
                        <a:pt x="454121" y="17393"/>
                      </a:cubicBezTo>
                      <a:cubicBezTo>
                        <a:pt x="452897" y="17437"/>
                        <a:pt x="451821" y="17489"/>
                        <a:pt x="450737" y="17489"/>
                      </a:cubicBezTo>
                      <a:cubicBezTo>
                        <a:pt x="449860" y="15778"/>
                        <a:pt x="449027" y="16604"/>
                        <a:pt x="448489" y="17584"/>
                      </a:cubicBezTo>
                      <a:cubicBezTo>
                        <a:pt x="447309" y="17629"/>
                        <a:pt x="446137" y="17680"/>
                        <a:pt x="445010" y="17776"/>
                      </a:cubicBezTo>
                      <a:cubicBezTo>
                        <a:pt x="444567" y="16162"/>
                        <a:pt x="443734" y="14496"/>
                        <a:pt x="442805" y="17828"/>
                      </a:cubicBezTo>
                      <a:cubicBezTo>
                        <a:pt x="441825" y="17828"/>
                        <a:pt x="440896" y="17828"/>
                        <a:pt x="440019" y="17924"/>
                      </a:cubicBezTo>
                      <a:cubicBezTo>
                        <a:pt x="439429" y="16206"/>
                        <a:pt x="438205" y="13958"/>
                        <a:pt x="437173" y="18019"/>
                      </a:cubicBezTo>
                      <a:cubicBezTo>
                        <a:pt x="436053" y="18071"/>
                        <a:pt x="435072" y="18123"/>
                        <a:pt x="434188" y="18123"/>
                      </a:cubicBezTo>
                      <a:cubicBezTo>
                        <a:pt x="433650" y="16508"/>
                        <a:pt x="432662" y="14496"/>
                        <a:pt x="431836" y="18167"/>
                      </a:cubicBezTo>
                      <a:cubicBezTo>
                        <a:pt x="430908" y="18218"/>
                        <a:pt x="430126" y="18263"/>
                        <a:pt x="429433" y="18263"/>
                      </a:cubicBezTo>
                      <a:cubicBezTo>
                        <a:pt x="428947" y="16405"/>
                        <a:pt x="427870" y="13906"/>
                        <a:pt x="426890" y="18307"/>
                      </a:cubicBezTo>
                      <a:cubicBezTo>
                        <a:pt x="425961" y="18307"/>
                        <a:pt x="424981" y="18307"/>
                        <a:pt x="424000" y="18307"/>
                      </a:cubicBezTo>
                      <a:cubicBezTo>
                        <a:pt x="423366" y="16693"/>
                        <a:pt x="422231" y="14732"/>
                        <a:pt x="421649" y="18263"/>
                      </a:cubicBezTo>
                      <a:cubicBezTo>
                        <a:pt x="420617" y="18263"/>
                        <a:pt x="419636" y="18263"/>
                        <a:pt x="418560" y="18263"/>
                      </a:cubicBezTo>
                      <a:cubicBezTo>
                        <a:pt x="417970" y="16405"/>
                        <a:pt x="416894" y="14002"/>
                        <a:pt x="416407" y="18263"/>
                      </a:cubicBezTo>
                      <a:cubicBezTo>
                        <a:pt x="415280" y="18218"/>
                        <a:pt x="414299" y="18263"/>
                        <a:pt x="413275" y="18263"/>
                      </a:cubicBezTo>
                      <a:cubicBezTo>
                        <a:pt x="412641" y="16302"/>
                        <a:pt x="411513" y="13810"/>
                        <a:pt x="410879" y="18263"/>
                      </a:cubicBezTo>
                      <a:cubicBezTo>
                        <a:pt x="409604" y="18218"/>
                        <a:pt x="408232" y="18218"/>
                        <a:pt x="406913" y="18218"/>
                      </a:cubicBezTo>
                      <a:cubicBezTo>
                        <a:pt x="405932" y="16162"/>
                        <a:pt x="404414" y="13464"/>
                        <a:pt x="404318" y="18167"/>
                      </a:cubicBezTo>
                      <a:cubicBezTo>
                        <a:pt x="403389" y="18167"/>
                        <a:pt x="402409" y="18218"/>
                        <a:pt x="401428" y="18263"/>
                      </a:cubicBezTo>
                      <a:cubicBezTo>
                        <a:pt x="399814" y="14592"/>
                        <a:pt x="399423" y="16552"/>
                        <a:pt x="399320" y="18218"/>
                      </a:cubicBezTo>
                      <a:cubicBezTo>
                        <a:pt x="398295" y="18263"/>
                        <a:pt x="397219" y="18218"/>
                        <a:pt x="396239" y="18218"/>
                      </a:cubicBezTo>
                      <a:cubicBezTo>
                        <a:pt x="395354" y="15867"/>
                        <a:pt x="394130" y="13759"/>
                        <a:pt x="393688" y="18263"/>
                      </a:cubicBezTo>
                      <a:cubicBezTo>
                        <a:pt x="392612" y="18263"/>
                        <a:pt x="391580" y="18263"/>
                        <a:pt x="390504" y="18263"/>
                      </a:cubicBezTo>
                      <a:cubicBezTo>
                        <a:pt x="389523" y="15815"/>
                        <a:pt x="387813" y="12631"/>
                        <a:pt x="387127" y="18263"/>
                      </a:cubicBezTo>
                      <a:cubicBezTo>
                        <a:pt x="385609" y="18263"/>
                        <a:pt x="384046" y="18307"/>
                        <a:pt x="382520" y="18307"/>
                      </a:cubicBezTo>
                      <a:cubicBezTo>
                        <a:pt x="381341" y="15668"/>
                        <a:pt x="379291" y="12380"/>
                        <a:pt x="378606" y="18410"/>
                      </a:cubicBezTo>
                      <a:cubicBezTo>
                        <a:pt x="377625" y="18307"/>
                        <a:pt x="376645" y="18410"/>
                        <a:pt x="375620" y="18462"/>
                      </a:cubicBezTo>
                      <a:cubicBezTo>
                        <a:pt x="374691" y="16206"/>
                        <a:pt x="372878" y="13176"/>
                        <a:pt x="371949" y="18462"/>
                      </a:cubicBezTo>
                      <a:cubicBezTo>
                        <a:pt x="371116" y="18462"/>
                        <a:pt x="370180" y="18462"/>
                        <a:pt x="369303" y="18462"/>
                      </a:cubicBezTo>
                      <a:cubicBezTo>
                        <a:pt x="368322" y="16648"/>
                        <a:pt x="366760" y="14496"/>
                        <a:pt x="366022" y="18558"/>
                      </a:cubicBezTo>
                      <a:cubicBezTo>
                        <a:pt x="364990" y="18558"/>
                        <a:pt x="364010" y="18602"/>
                        <a:pt x="362934" y="18602"/>
                      </a:cubicBezTo>
                      <a:cubicBezTo>
                        <a:pt x="362005" y="16693"/>
                        <a:pt x="360191" y="14297"/>
                        <a:pt x="359211" y="18653"/>
                      </a:cubicBezTo>
                      <a:cubicBezTo>
                        <a:pt x="358230" y="18653"/>
                        <a:pt x="357250" y="18653"/>
                        <a:pt x="356277" y="18705"/>
                      </a:cubicBezTo>
                      <a:cubicBezTo>
                        <a:pt x="354707" y="15616"/>
                        <a:pt x="353586" y="17231"/>
                        <a:pt x="353144" y="18705"/>
                      </a:cubicBezTo>
                      <a:cubicBezTo>
                        <a:pt x="351920" y="18801"/>
                        <a:pt x="350844" y="18757"/>
                        <a:pt x="349768" y="18801"/>
                      </a:cubicBezTo>
                      <a:cubicBezTo>
                        <a:pt x="349274" y="17135"/>
                        <a:pt x="348345" y="15469"/>
                        <a:pt x="347166" y="18845"/>
                      </a:cubicBezTo>
                      <a:cubicBezTo>
                        <a:pt x="345795" y="18845"/>
                        <a:pt x="344571" y="18897"/>
                        <a:pt x="343391" y="18897"/>
                      </a:cubicBezTo>
                      <a:cubicBezTo>
                        <a:pt x="342654" y="17481"/>
                        <a:pt x="341534" y="16154"/>
                        <a:pt x="340701" y="18992"/>
                      </a:cubicBezTo>
                      <a:cubicBezTo>
                        <a:pt x="339580" y="18992"/>
                        <a:pt x="338497" y="18992"/>
                        <a:pt x="337568" y="18992"/>
                      </a:cubicBezTo>
                      <a:cubicBezTo>
                        <a:pt x="336248" y="16545"/>
                        <a:pt x="335607" y="17769"/>
                        <a:pt x="335364" y="19096"/>
                      </a:cubicBezTo>
                      <a:cubicBezTo>
                        <a:pt x="333794" y="19096"/>
                        <a:pt x="332909" y="19096"/>
                        <a:pt x="332909" y="19096"/>
                      </a:cubicBezTo>
                      <a:cubicBezTo>
                        <a:pt x="332172" y="19140"/>
                        <a:pt x="331390" y="19287"/>
                        <a:pt x="330609" y="19391"/>
                      </a:cubicBezTo>
                      <a:cubicBezTo>
                        <a:pt x="329629" y="17629"/>
                        <a:pt x="328014" y="15668"/>
                        <a:pt x="327476" y="19538"/>
                      </a:cubicBezTo>
                      <a:cubicBezTo>
                        <a:pt x="326105" y="19634"/>
                        <a:pt x="324682" y="19685"/>
                        <a:pt x="323267" y="19833"/>
                      </a:cubicBezTo>
                      <a:cubicBezTo>
                        <a:pt x="322242" y="17872"/>
                        <a:pt x="319787" y="14245"/>
                        <a:pt x="318372" y="20128"/>
                      </a:cubicBezTo>
                      <a:cubicBezTo>
                        <a:pt x="317591" y="20128"/>
                        <a:pt x="316846" y="20128"/>
                        <a:pt x="316116" y="20224"/>
                      </a:cubicBezTo>
                      <a:cubicBezTo>
                        <a:pt x="315283" y="18123"/>
                        <a:pt x="313271" y="14105"/>
                        <a:pt x="312055" y="20467"/>
                      </a:cubicBezTo>
                      <a:cubicBezTo>
                        <a:pt x="311126" y="20467"/>
                        <a:pt x="310197" y="20518"/>
                        <a:pt x="309261" y="20563"/>
                      </a:cubicBezTo>
                      <a:cubicBezTo>
                        <a:pt x="308479" y="18852"/>
                        <a:pt x="306275" y="14835"/>
                        <a:pt x="305000" y="20813"/>
                      </a:cubicBezTo>
                      <a:cubicBezTo>
                        <a:pt x="303585" y="20909"/>
                        <a:pt x="302213" y="21012"/>
                        <a:pt x="300842" y="21012"/>
                      </a:cubicBezTo>
                      <a:cubicBezTo>
                        <a:pt x="299766" y="19103"/>
                        <a:pt x="297024" y="14990"/>
                        <a:pt x="295063" y="21300"/>
                      </a:cubicBezTo>
                      <a:cubicBezTo>
                        <a:pt x="292026" y="21447"/>
                        <a:pt x="288893" y="21550"/>
                        <a:pt x="285752" y="21742"/>
                      </a:cubicBezTo>
                      <a:cubicBezTo>
                        <a:pt x="284728" y="19685"/>
                        <a:pt x="282472" y="16604"/>
                        <a:pt x="280320" y="21934"/>
                      </a:cubicBezTo>
                      <a:cubicBezTo>
                        <a:pt x="278506" y="21985"/>
                        <a:pt x="276597" y="22089"/>
                        <a:pt x="274784" y="22089"/>
                      </a:cubicBezTo>
                      <a:cubicBezTo>
                        <a:pt x="273656" y="20224"/>
                        <a:pt x="271105" y="17142"/>
                        <a:pt x="268908" y="22332"/>
                      </a:cubicBezTo>
                      <a:cubicBezTo>
                        <a:pt x="267139" y="22376"/>
                        <a:pt x="265377" y="22479"/>
                        <a:pt x="263564" y="22575"/>
                      </a:cubicBezTo>
                      <a:cubicBezTo>
                        <a:pt x="262443" y="20762"/>
                        <a:pt x="260136" y="18019"/>
                        <a:pt x="258131" y="22767"/>
                      </a:cubicBezTo>
                      <a:cubicBezTo>
                        <a:pt x="254946" y="22818"/>
                        <a:pt x="251821" y="22966"/>
                        <a:pt x="248681" y="23069"/>
                      </a:cubicBezTo>
                      <a:cubicBezTo>
                        <a:pt x="246078" y="19000"/>
                        <a:pt x="244375" y="21499"/>
                        <a:pt x="243535" y="23165"/>
                      </a:cubicBezTo>
                      <a:cubicBezTo>
                        <a:pt x="241921" y="23209"/>
                        <a:pt x="240351" y="23312"/>
                        <a:pt x="238788" y="23408"/>
                      </a:cubicBezTo>
                      <a:cubicBezTo>
                        <a:pt x="237903" y="21742"/>
                        <a:pt x="235699" y="18661"/>
                        <a:pt x="233642" y="23460"/>
                      </a:cubicBezTo>
                      <a:cubicBezTo>
                        <a:pt x="232315" y="23555"/>
                        <a:pt x="230952" y="23614"/>
                        <a:pt x="229676" y="23659"/>
                      </a:cubicBezTo>
                      <a:cubicBezTo>
                        <a:pt x="228644" y="22096"/>
                        <a:pt x="226691" y="19980"/>
                        <a:pt x="224877" y="23710"/>
                      </a:cubicBezTo>
                      <a:cubicBezTo>
                        <a:pt x="223654" y="23755"/>
                        <a:pt x="222482" y="23806"/>
                        <a:pt x="221302" y="23858"/>
                      </a:cubicBezTo>
                      <a:cubicBezTo>
                        <a:pt x="219540" y="20282"/>
                        <a:pt x="218022" y="22487"/>
                        <a:pt x="217388" y="24005"/>
                      </a:cubicBezTo>
                      <a:cubicBezTo>
                        <a:pt x="215869" y="23961"/>
                        <a:pt x="214447" y="24005"/>
                        <a:pt x="213031" y="24005"/>
                      </a:cubicBezTo>
                      <a:cubicBezTo>
                        <a:pt x="211513" y="20577"/>
                        <a:pt x="210142" y="22634"/>
                        <a:pt x="209456" y="24153"/>
                      </a:cubicBezTo>
                      <a:cubicBezTo>
                        <a:pt x="208225" y="24153"/>
                        <a:pt x="206957" y="24248"/>
                        <a:pt x="205733" y="24248"/>
                      </a:cubicBezTo>
                      <a:cubicBezTo>
                        <a:pt x="204215" y="20725"/>
                        <a:pt x="202844" y="22774"/>
                        <a:pt x="202114" y="24352"/>
                      </a:cubicBezTo>
                      <a:cubicBezTo>
                        <a:pt x="200544" y="24352"/>
                        <a:pt x="199069" y="24447"/>
                        <a:pt x="197654" y="24447"/>
                      </a:cubicBezTo>
                      <a:cubicBezTo>
                        <a:pt x="196917" y="22442"/>
                        <a:pt x="195796" y="20334"/>
                        <a:pt x="194669" y="24499"/>
                      </a:cubicBezTo>
                      <a:cubicBezTo>
                        <a:pt x="193445" y="24543"/>
                        <a:pt x="192221" y="24543"/>
                        <a:pt x="191049" y="24543"/>
                      </a:cubicBezTo>
                      <a:cubicBezTo>
                        <a:pt x="189818" y="21506"/>
                        <a:pt x="188896" y="23025"/>
                        <a:pt x="188403" y="24595"/>
                      </a:cubicBezTo>
                      <a:cubicBezTo>
                        <a:pt x="187371" y="24639"/>
                        <a:pt x="186398" y="24639"/>
                        <a:pt x="185469" y="24691"/>
                      </a:cubicBezTo>
                      <a:cubicBezTo>
                        <a:pt x="184046" y="20725"/>
                        <a:pt x="182675" y="22877"/>
                        <a:pt x="181938" y="24787"/>
                      </a:cubicBezTo>
                      <a:cubicBezTo>
                        <a:pt x="180906" y="24787"/>
                        <a:pt x="179829" y="24787"/>
                        <a:pt x="179004" y="24787"/>
                      </a:cubicBezTo>
                      <a:cubicBezTo>
                        <a:pt x="177139" y="20961"/>
                        <a:pt x="176114" y="23076"/>
                        <a:pt x="175628" y="24831"/>
                      </a:cubicBezTo>
                      <a:lnTo>
                        <a:pt x="175384" y="24831"/>
                      </a:lnTo>
                      <a:cubicBezTo>
                        <a:pt x="162793" y="24049"/>
                        <a:pt x="126120" y="24787"/>
                        <a:pt x="126120" y="24787"/>
                      </a:cubicBezTo>
                      <a:cubicBezTo>
                        <a:pt x="104816" y="25126"/>
                        <a:pt x="73132" y="38837"/>
                        <a:pt x="73132" y="38837"/>
                      </a:cubicBezTo>
                      <a:cubicBezTo>
                        <a:pt x="41353" y="51081"/>
                        <a:pt x="18287" y="63959"/>
                        <a:pt x="4229" y="72724"/>
                      </a:cubicBezTo>
                      <a:cubicBezTo>
                        <a:pt x="41641" y="50595"/>
                        <a:pt x="102169" y="32372"/>
                        <a:pt x="102169" y="32372"/>
                      </a:cubicBezTo>
                      <a:cubicBezTo>
                        <a:pt x="126953" y="26106"/>
                        <a:pt x="173129" y="28406"/>
                        <a:pt x="173129" y="28406"/>
                      </a:cubicBezTo>
                      <a:cubicBezTo>
                        <a:pt x="211225" y="28214"/>
                        <a:pt x="304808" y="24735"/>
                        <a:pt x="304808" y="24735"/>
                      </a:cubicBezTo>
                      <a:cubicBezTo>
                        <a:pt x="313337" y="24145"/>
                        <a:pt x="303437" y="29586"/>
                        <a:pt x="303437" y="29586"/>
                      </a:cubicBezTo>
                      <a:cubicBezTo>
                        <a:pt x="294134" y="36345"/>
                        <a:pt x="215973" y="73321"/>
                        <a:pt x="215973" y="73321"/>
                      </a:cubicBezTo>
                      <a:cubicBezTo>
                        <a:pt x="195605" y="82676"/>
                        <a:pt x="164260" y="103729"/>
                        <a:pt x="164260" y="103729"/>
                      </a:cubicBezTo>
                      <a:cubicBezTo>
                        <a:pt x="159756" y="107703"/>
                        <a:pt x="154906" y="109708"/>
                        <a:pt x="154906" y="109708"/>
                      </a:cubicBezTo>
                      <a:cubicBezTo>
                        <a:pt x="145994" y="112937"/>
                        <a:pt x="89040" y="123662"/>
                        <a:pt x="89040" y="123662"/>
                      </a:cubicBezTo>
                      <a:cubicBezTo>
                        <a:pt x="59414" y="128756"/>
                        <a:pt x="51334" y="139143"/>
                        <a:pt x="51334" y="139143"/>
                      </a:cubicBezTo>
                      <a:cubicBezTo>
                        <a:pt x="62207" y="128026"/>
                        <a:pt x="88060" y="125284"/>
                        <a:pt x="88060" y="125284"/>
                      </a:cubicBezTo>
                      <a:cubicBezTo>
                        <a:pt x="127483" y="120485"/>
                        <a:pt x="155245" y="113681"/>
                        <a:pt x="155245" y="113681"/>
                      </a:cubicBezTo>
                      <a:cubicBezTo>
                        <a:pt x="158230" y="113239"/>
                        <a:pt x="159211" y="114662"/>
                        <a:pt x="159211" y="114662"/>
                      </a:cubicBezTo>
                      <a:cubicBezTo>
                        <a:pt x="159653" y="116180"/>
                        <a:pt x="162101" y="116622"/>
                        <a:pt x="162101" y="116622"/>
                      </a:cubicBezTo>
                      <a:cubicBezTo>
                        <a:pt x="202652" y="118532"/>
                        <a:pt x="241486" y="103501"/>
                        <a:pt x="241486" y="103501"/>
                      </a:cubicBezTo>
                      <a:cubicBezTo>
                        <a:pt x="272727" y="94397"/>
                        <a:pt x="284580" y="96741"/>
                        <a:pt x="284580" y="96741"/>
                      </a:cubicBezTo>
                      <a:cubicBezTo>
                        <a:pt x="294908" y="98798"/>
                        <a:pt x="286637" y="104135"/>
                        <a:pt x="286637" y="104135"/>
                      </a:cubicBezTo>
                      <a:cubicBezTo>
                        <a:pt x="261367" y="128616"/>
                        <a:pt x="220278" y="179502"/>
                        <a:pt x="220278" y="179502"/>
                      </a:cubicBezTo>
                      <a:cubicBezTo>
                        <a:pt x="215140" y="186358"/>
                        <a:pt x="207842" y="198108"/>
                        <a:pt x="207842" y="198108"/>
                      </a:cubicBezTo>
                      <a:cubicBezTo>
                        <a:pt x="216607" y="186351"/>
                        <a:pt x="221892" y="180623"/>
                        <a:pt x="221892" y="180623"/>
                      </a:cubicBezTo>
                      <a:cubicBezTo>
                        <a:pt x="242805" y="154225"/>
                        <a:pt x="289770" y="106678"/>
                        <a:pt x="289770" y="106678"/>
                      </a:cubicBezTo>
                      <a:cubicBezTo>
                        <a:pt x="310234" y="86406"/>
                        <a:pt x="365477" y="86060"/>
                        <a:pt x="365477" y="86060"/>
                      </a:cubicBezTo>
                      <a:lnTo>
                        <a:pt x="436090" y="84394"/>
                      </a:lnTo>
                      <a:cubicBezTo>
                        <a:pt x="440697" y="84246"/>
                        <a:pt x="440741" y="86060"/>
                        <a:pt x="440741" y="86060"/>
                      </a:cubicBezTo>
                      <a:cubicBezTo>
                        <a:pt x="442157" y="89686"/>
                        <a:pt x="435205" y="102027"/>
                        <a:pt x="435205" y="102027"/>
                      </a:cubicBezTo>
                      <a:cubicBezTo>
                        <a:pt x="431674" y="110305"/>
                        <a:pt x="433244" y="110452"/>
                        <a:pt x="433244" y="110452"/>
                      </a:cubicBezTo>
                      <a:cubicBezTo>
                        <a:pt x="434910" y="111823"/>
                        <a:pt x="435891" y="110209"/>
                        <a:pt x="435891" y="110209"/>
                      </a:cubicBezTo>
                      <a:cubicBezTo>
                        <a:pt x="436377" y="109325"/>
                        <a:pt x="437262" y="109428"/>
                        <a:pt x="437262" y="109428"/>
                      </a:cubicBezTo>
                      <a:cubicBezTo>
                        <a:pt x="440491" y="109472"/>
                        <a:pt x="439665" y="107563"/>
                        <a:pt x="439665" y="107563"/>
                      </a:cubicBezTo>
                      <a:lnTo>
                        <a:pt x="439414" y="106147"/>
                      </a:lnTo>
                      <a:cubicBezTo>
                        <a:pt x="439665" y="103648"/>
                        <a:pt x="444796" y="89937"/>
                        <a:pt x="444796" y="89937"/>
                      </a:cubicBezTo>
                      <a:cubicBezTo>
                        <a:pt x="446565" y="80686"/>
                        <a:pt x="457925" y="79506"/>
                        <a:pt x="457925" y="79506"/>
                      </a:cubicBezTo>
                      <a:lnTo>
                        <a:pt x="482848" y="72459"/>
                      </a:lnTo>
                      <a:cubicBezTo>
                        <a:pt x="511988" y="64866"/>
                        <a:pt x="573195" y="40378"/>
                        <a:pt x="573195" y="40378"/>
                      </a:cubicBezTo>
                      <a:cubicBezTo>
                        <a:pt x="610562" y="25738"/>
                        <a:pt x="649248" y="34112"/>
                        <a:pt x="649248" y="34112"/>
                      </a:cubicBezTo>
                      <a:cubicBezTo>
                        <a:pt x="656738" y="35579"/>
                        <a:pt x="655463" y="38468"/>
                        <a:pt x="655463" y="38468"/>
                      </a:cubicBezTo>
                      <a:cubicBezTo>
                        <a:pt x="655219" y="38417"/>
                        <a:pt x="655020" y="38417"/>
                        <a:pt x="654777" y="38417"/>
                      </a:cubicBezTo>
                      <a:cubicBezTo>
                        <a:pt x="624561" y="35284"/>
                        <a:pt x="584997" y="52275"/>
                        <a:pt x="584997" y="52275"/>
                      </a:cubicBezTo>
                      <a:cubicBezTo>
                        <a:pt x="537398" y="68781"/>
                        <a:pt x="451113" y="105012"/>
                        <a:pt x="451113" y="105012"/>
                      </a:cubicBezTo>
                      <a:cubicBezTo>
                        <a:pt x="374522" y="138465"/>
                        <a:pt x="358216" y="165688"/>
                        <a:pt x="358216" y="165688"/>
                      </a:cubicBezTo>
                      <a:cubicBezTo>
                        <a:pt x="354058" y="171069"/>
                        <a:pt x="351802" y="179495"/>
                        <a:pt x="351802" y="179495"/>
                      </a:cubicBezTo>
                      <a:cubicBezTo>
                        <a:pt x="354884" y="172544"/>
                        <a:pt x="358466" y="168379"/>
                        <a:pt x="358466" y="168379"/>
                      </a:cubicBezTo>
                      <a:cubicBezTo>
                        <a:pt x="386869" y="132479"/>
                        <a:pt x="484123" y="95458"/>
                        <a:pt x="484123" y="95458"/>
                      </a:cubicBezTo>
                      <a:cubicBezTo>
                        <a:pt x="511008" y="84091"/>
                        <a:pt x="599254" y="52364"/>
                        <a:pt x="599254" y="52364"/>
                      </a:cubicBezTo>
                      <a:cubicBezTo>
                        <a:pt x="621339" y="42567"/>
                        <a:pt x="638825" y="43157"/>
                        <a:pt x="638825" y="43157"/>
                      </a:cubicBezTo>
                      <a:cubicBezTo>
                        <a:pt x="643919" y="42862"/>
                        <a:pt x="644700" y="46540"/>
                        <a:pt x="644700" y="46540"/>
                      </a:cubicBezTo>
                      <a:cubicBezTo>
                        <a:pt x="645828" y="49179"/>
                        <a:pt x="648378" y="50993"/>
                        <a:pt x="648378" y="50993"/>
                      </a:cubicBezTo>
                      <a:cubicBezTo>
                        <a:pt x="653133" y="54177"/>
                        <a:pt x="653959" y="48988"/>
                        <a:pt x="653959" y="48988"/>
                      </a:cubicBezTo>
                      <a:cubicBezTo>
                        <a:pt x="654593" y="46636"/>
                        <a:pt x="655816" y="47226"/>
                        <a:pt x="655816" y="47226"/>
                      </a:cubicBezTo>
                      <a:cubicBezTo>
                        <a:pt x="659974" y="48744"/>
                        <a:pt x="662871" y="45759"/>
                        <a:pt x="662871" y="45759"/>
                      </a:cubicBezTo>
                      <a:cubicBezTo>
                        <a:pt x="667132" y="44388"/>
                        <a:pt x="668599" y="47182"/>
                        <a:pt x="668599" y="47182"/>
                      </a:cubicBezTo>
                      <a:cubicBezTo>
                        <a:pt x="680740" y="57119"/>
                        <a:pt x="687109" y="70343"/>
                        <a:pt x="687109" y="70343"/>
                      </a:cubicBezTo>
                      <a:cubicBezTo>
                        <a:pt x="690979" y="81069"/>
                        <a:pt x="693714" y="79359"/>
                        <a:pt x="693714" y="79359"/>
                      </a:cubicBezTo>
                      <a:cubicBezTo>
                        <a:pt x="697289" y="79845"/>
                        <a:pt x="696847" y="74213"/>
                        <a:pt x="696847" y="74213"/>
                      </a:cubicBezTo>
                      <a:cubicBezTo>
                        <a:pt x="696456" y="68781"/>
                        <a:pt x="698852" y="70247"/>
                        <a:pt x="698852" y="70247"/>
                      </a:cubicBezTo>
                      <a:cubicBezTo>
                        <a:pt x="701204" y="70690"/>
                        <a:pt x="700127" y="67210"/>
                        <a:pt x="700127" y="67210"/>
                      </a:cubicBezTo>
                      <a:cubicBezTo>
                        <a:pt x="701012" y="62360"/>
                        <a:pt x="704042" y="66672"/>
                        <a:pt x="704042" y="66672"/>
                      </a:cubicBezTo>
                      <a:cubicBezTo>
                        <a:pt x="707521" y="70447"/>
                        <a:pt x="708789" y="65935"/>
                        <a:pt x="708789" y="65935"/>
                      </a:cubicBezTo>
                      <a:cubicBezTo>
                        <a:pt x="710308" y="63974"/>
                        <a:pt x="706688" y="62161"/>
                        <a:pt x="706688" y="62161"/>
                      </a:cubicBezTo>
                      <a:cubicBezTo>
                        <a:pt x="703894" y="59227"/>
                        <a:pt x="707425" y="58880"/>
                        <a:pt x="707425" y="58880"/>
                      </a:cubicBezTo>
                      <a:cubicBezTo>
                        <a:pt x="710020" y="59470"/>
                        <a:pt x="710219" y="56824"/>
                        <a:pt x="710219" y="56824"/>
                      </a:cubicBezTo>
                      <a:cubicBezTo>
                        <a:pt x="710610" y="54863"/>
                        <a:pt x="712128" y="55504"/>
                        <a:pt x="712128" y="55504"/>
                      </a:cubicBezTo>
                      <a:cubicBezTo>
                        <a:pt x="715608" y="55357"/>
                        <a:pt x="714428" y="51000"/>
                        <a:pt x="714428" y="51000"/>
                      </a:cubicBezTo>
                      <a:cubicBezTo>
                        <a:pt x="713691" y="47572"/>
                        <a:pt x="709526" y="48848"/>
                        <a:pt x="709526" y="48848"/>
                      </a:cubicBezTo>
                      <a:cubicBezTo>
                        <a:pt x="704285" y="51199"/>
                        <a:pt x="702324" y="50705"/>
                        <a:pt x="702324" y="50705"/>
                      </a:cubicBezTo>
                      <a:cubicBezTo>
                        <a:pt x="695417" y="51391"/>
                        <a:pt x="692630" y="43754"/>
                        <a:pt x="692630" y="43754"/>
                      </a:cubicBezTo>
                      <a:cubicBezTo>
                        <a:pt x="689991" y="35475"/>
                        <a:pt x="696891" y="35866"/>
                        <a:pt x="696891" y="35866"/>
                      </a:cubicBezTo>
                      <a:cubicBezTo>
                        <a:pt x="699825" y="37186"/>
                        <a:pt x="697186" y="37628"/>
                        <a:pt x="697186" y="37628"/>
                      </a:cubicBezTo>
                      <a:cubicBezTo>
                        <a:pt x="694201" y="43061"/>
                        <a:pt x="699928" y="44484"/>
                        <a:pt x="699928" y="44484"/>
                      </a:cubicBezTo>
                      <a:cubicBezTo>
                        <a:pt x="702818" y="46002"/>
                        <a:pt x="704484" y="43061"/>
                        <a:pt x="704484" y="43061"/>
                      </a:cubicBezTo>
                      <a:cubicBezTo>
                        <a:pt x="708310" y="40562"/>
                        <a:pt x="707521" y="43990"/>
                        <a:pt x="707521" y="43990"/>
                      </a:cubicBezTo>
                      <a:cubicBezTo>
                        <a:pt x="707130" y="45604"/>
                        <a:pt x="708008" y="46098"/>
                        <a:pt x="708008" y="46098"/>
                      </a:cubicBezTo>
                      <a:cubicBezTo>
                        <a:pt x="715696" y="47911"/>
                        <a:pt x="715748" y="39876"/>
                        <a:pt x="715748" y="39876"/>
                      </a:cubicBezTo>
                      <a:cubicBezTo>
                        <a:pt x="714907" y="36692"/>
                        <a:pt x="712320" y="38844"/>
                        <a:pt x="712320" y="38844"/>
                      </a:cubicBezTo>
                      <a:cubicBezTo>
                        <a:pt x="710949" y="39043"/>
                        <a:pt x="710359" y="37768"/>
                        <a:pt x="710359" y="37768"/>
                      </a:cubicBezTo>
                      <a:cubicBezTo>
                        <a:pt x="710116" y="35859"/>
                        <a:pt x="712563" y="35616"/>
                        <a:pt x="712563" y="35616"/>
                      </a:cubicBezTo>
                      <a:cubicBezTo>
                        <a:pt x="715114" y="34443"/>
                        <a:pt x="712954" y="32431"/>
                        <a:pt x="712954" y="32431"/>
                      </a:cubicBezTo>
                      <a:cubicBezTo>
                        <a:pt x="711045" y="29445"/>
                        <a:pt x="714273" y="29932"/>
                        <a:pt x="714273" y="29932"/>
                      </a:cubicBezTo>
                      <a:cubicBezTo>
                        <a:pt x="716625" y="30817"/>
                        <a:pt x="717259" y="28804"/>
                        <a:pt x="717259" y="28804"/>
                      </a:cubicBezTo>
                      <a:cubicBezTo>
                        <a:pt x="718188" y="26261"/>
                        <a:pt x="720643" y="28708"/>
                        <a:pt x="720643" y="28708"/>
                      </a:cubicBezTo>
                      <a:cubicBezTo>
                        <a:pt x="725390" y="31893"/>
                        <a:pt x="728965" y="29394"/>
                        <a:pt x="728965" y="29394"/>
                      </a:cubicBezTo>
                      <a:cubicBezTo>
                        <a:pt x="733536" y="23408"/>
                        <a:pt x="723002" y="16951"/>
                        <a:pt x="723002" y="16951"/>
                      </a:cubicBezTo>
                      <a:close/>
                      <a:moveTo>
                        <a:pt x="445489" y="82713"/>
                      </a:moveTo>
                      <a:cubicBezTo>
                        <a:pt x="445489" y="82669"/>
                        <a:pt x="444162" y="85013"/>
                        <a:pt x="444162" y="85013"/>
                      </a:cubicBezTo>
                      <a:cubicBezTo>
                        <a:pt x="443181" y="85499"/>
                        <a:pt x="443388" y="84379"/>
                        <a:pt x="443388" y="84379"/>
                      </a:cubicBezTo>
                      <a:cubicBezTo>
                        <a:pt x="443388" y="83347"/>
                        <a:pt x="441965" y="82418"/>
                        <a:pt x="441965" y="82418"/>
                      </a:cubicBezTo>
                      <a:cubicBezTo>
                        <a:pt x="440491" y="80656"/>
                        <a:pt x="444265" y="81489"/>
                        <a:pt x="444265" y="81489"/>
                      </a:cubicBezTo>
                      <a:cubicBezTo>
                        <a:pt x="445636" y="81393"/>
                        <a:pt x="445489" y="82713"/>
                        <a:pt x="445489" y="82713"/>
                      </a:cubicBezTo>
                      <a:close/>
                      <a:moveTo>
                        <a:pt x="693471" y="59603"/>
                      </a:moveTo>
                      <a:cubicBezTo>
                        <a:pt x="691267" y="62146"/>
                        <a:pt x="688429" y="58969"/>
                        <a:pt x="688429" y="58969"/>
                      </a:cubicBezTo>
                      <a:lnTo>
                        <a:pt x="684123" y="52696"/>
                      </a:lnTo>
                      <a:cubicBezTo>
                        <a:pt x="680548" y="47904"/>
                        <a:pt x="680054" y="44764"/>
                        <a:pt x="680054" y="44764"/>
                      </a:cubicBezTo>
                      <a:cubicBezTo>
                        <a:pt x="679030" y="40702"/>
                        <a:pt x="675897" y="42560"/>
                        <a:pt x="675897" y="42560"/>
                      </a:cubicBezTo>
                      <a:cubicBezTo>
                        <a:pt x="673059" y="42906"/>
                        <a:pt x="673494" y="41292"/>
                        <a:pt x="673494" y="41292"/>
                      </a:cubicBezTo>
                      <a:cubicBezTo>
                        <a:pt x="670508" y="36788"/>
                        <a:pt x="666100" y="38549"/>
                        <a:pt x="666100" y="38549"/>
                      </a:cubicBezTo>
                      <a:cubicBezTo>
                        <a:pt x="662281" y="39574"/>
                        <a:pt x="661153" y="37716"/>
                        <a:pt x="661153" y="37716"/>
                      </a:cubicBezTo>
                      <a:cubicBezTo>
                        <a:pt x="658360" y="35018"/>
                        <a:pt x="662967" y="35660"/>
                        <a:pt x="662967" y="35660"/>
                      </a:cubicBezTo>
                      <a:cubicBezTo>
                        <a:pt x="668407" y="36692"/>
                        <a:pt x="669432" y="32718"/>
                        <a:pt x="669432" y="32718"/>
                      </a:cubicBezTo>
                      <a:cubicBezTo>
                        <a:pt x="671437" y="29143"/>
                        <a:pt x="667132" y="28856"/>
                        <a:pt x="667132" y="28856"/>
                      </a:cubicBezTo>
                      <a:lnTo>
                        <a:pt x="658116" y="28907"/>
                      </a:lnTo>
                      <a:cubicBezTo>
                        <a:pt x="648224" y="29350"/>
                        <a:pt x="619238" y="28568"/>
                        <a:pt x="619238" y="28568"/>
                      </a:cubicBezTo>
                      <a:cubicBezTo>
                        <a:pt x="590732" y="27145"/>
                        <a:pt x="555429" y="41594"/>
                        <a:pt x="555429" y="41594"/>
                      </a:cubicBezTo>
                      <a:cubicBezTo>
                        <a:pt x="486917" y="67793"/>
                        <a:pt x="456996" y="74648"/>
                        <a:pt x="456996" y="74648"/>
                      </a:cubicBezTo>
                      <a:cubicBezTo>
                        <a:pt x="436274" y="79838"/>
                        <a:pt x="425843" y="79351"/>
                        <a:pt x="425843" y="79351"/>
                      </a:cubicBezTo>
                      <a:lnTo>
                        <a:pt x="379468" y="80914"/>
                      </a:lnTo>
                      <a:cubicBezTo>
                        <a:pt x="331575" y="82433"/>
                        <a:pt x="305324" y="92326"/>
                        <a:pt x="305324" y="92326"/>
                      </a:cubicBezTo>
                      <a:cubicBezTo>
                        <a:pt x="294503" y="96682"/>
                        <a:pt x="289357" y="93350"/>
                        <a:pt x="289357" y="93350"/>
                      </a:cubicBezTo>
                      <a:cubicBezTo>
                        <a:pt x="286814" y="92031"/>
                        <a:pt x="285096" y="92517"/>
                        <a:pt x="285096" y="92517"/>
                      </a:cubicBezTo>
                      <a:cubicBezTo>
                        <a:pt x="254150" y="91249"/>
                        <a:pt x="222371" y="104909"/>
                        <a:pt x="222371" y="104909"/>
                      </a:cubicBezTo>
                      <a:cubicBezTo>
                        <a:pt x="183338" y="116121"/>
                        <a:pt x="165469" y="112251"/>
                        <a:pt x="165469" y="112251"/>
                      </a:cubicBezTo>
                      <a:cubicBezTo>
                        <a:pt x="158319" y="110732"/>
                        <a:pt x="173939" y="101960"/>
                        <a:pt x="173939" y="101960"/>
                      </a:cubicBezTo>
                      <a:cubicBezTo>
                        <a:pt x="183980" y="92510"/>
                        <a:pt x="263166" y="55784"/>
                        <a:pt x="263166" y="55784"/>
                      </a:cubicBezTo>
                      <a:cubicBezTo>
                        <a:pt x="286232" y="45693"/>
                        <a:pt x="316396" y="27920"/>
                        <a:pt x="316396" y="27920"/>
                      </a:cubicBezTo>
                      <a:cubicBezTo>
                        <a:pt x="322080" y="24536"/>
                        <a:pt x="327461" y="24639"/>
                        <a:pt x="327461" y="24639"/>
                      </a:cubicBezTo>
                      <a:cubicBezTo>
                        <a:pt x="358017" y="22877"/>
                        <a:pt x="428681" y="24787"/>
                        <a:pt x="428681" y="24787"/>
                      </a:cubicBezTo>
                      <a:cubicBezTo>
                        <a:pt x="458794" y="25421"/>
                        <a:pt x="541998" y="21020"/>
                        <a:pt x="541998" y="21020"/>
                      </a:cubicBezTo>
                      <a:cubicBezTo>
                        <a:pt x="611579" y="16117"/>
                        <a:pt x="661832" y="19693"/>
                        <a:pt x="661832" y="19693"/>
                      </a:cubicBezTo>
                      <a:cubicBezTo>
                        <a:pt x="667117" y="19354"/>
                        <a:pt x="667021" y="20916"/>
                        <a:pt x="667021" y="20916"/>
                      </a:cubicBezTo>
                      <a:cubicBezTo>
                        <a:pt x="671864" y="25325"/>
                        <a:pt x="675396" y="24492"/>
                        <a:pt x="675396" y="24492"/>
                      </a:cubicBezTo>
                      <a:cubicBezTo>
                        <a:pt x="680637" y="23755"/>
                        <a:pt x="680733" y="26209"/>
                        <a:pt x="680733" y="26209"/>
                      </a:cubicBezTo>
                      <a:cubicBezTo>
                        <a:pt x="681566" y="28848"/>
                        <a:pt x="679118" y="28458"/>
                        <a:pt x="679118" y="28458"/>
                      </a:cubicBezTo>
                      <a:cubicBezTo>
                        <a:pt x="671968" y="29976"/>
                        <a:pt x="673339" y="36832"/>
                        <a:pt x="673339" y="36832"/>
                      </a:cubicBezTo>
                      <a:cubicBezTo>
                        <a:pt x="674806" y="41579"/>
                        <a:pt x="677496" y="38542"/>
                        <a:pt x="677496" y="38542"/>
                      </a:cubicBezTo>
                      <a:cubicBezTo>
                        <a:pt x="681801" y="34480"/>
                        <a:pt x="691945" y="53285"/>
                        <a:pt x="691945" y="53285"/>
                      </a:cubicBezTo>
                      <a:cubicBezTo>
                        <a:pt x="694215" y="56757"/>
                        <a:pt x="693471" y="59603"/>
                        <a:pt x="693471" y="59603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orme libre : forme 75">
                  <a:extLst>
                    <a:ext uri="{FF2B5EF4-FFF2-40B4-BE49-F238E27FC236}">
                      <a16:creationId xmlns:a16="http://schemas.microsoft.com/office/drawing/2014/main" id="{EA036725-FBFA-44C9-9AD1-BAC789715D59}"/>
                    </a:ext>
                  </a:extLst>
                </p:cNvPr>
                <p:cNvSpPr/>
                <p:nvPr/>
              </p:nvSpPr>
              <p:spPr>
                <a:xfrm rot="5400000">
                  <a:off x="-525180" y="2157033"/>
                  <a:ext cx="125318" cy="88460"/>
                </a:xfrm>
                <a:custGeom>
                  <a:avLst/>
                  <a:gdLst>
                    <a:gd name="connsiteX0" fmla="*/ 121859 w 125317"/>
                    <a:gd name="connsiteY0" fmla="*/ 5873 h 88459"/>
                    <a:gd name="connsiteX1" fmla="*/ 71960 w 125317"/>
                    <a:gd name="connsiteY1" fmla="*/ 40107 h 88459"/>
                    <a:gd name="connsiteX2" fmla="*/ 4229 w 125317"/>
                    <a:gd name="connsiteY2" fmla="*/ 87072 h 88459"/>
                    <a:gd name="connsiteX3" fmla="*/ 71024 w 125317"/>
                    <a:gd name="connsiteY3" fmla="*/ 38839 h 88459"/>
                    <a:gd name="connsiteX4" fmla="*/ 120532 w 125317"/>
                    <a:gd name="connsiteY4" fmla="*/ 4605 h 88459"/>
                    <a:gd name="connsiteX5" fmla="*/ 121859 w 125317"/>
                    <a:gd name="connsiteY5" fmla="*/ 5873 h 8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317" h="88459">
                      <a:moveTo>
                        <a:pt x="121859" y="5873"/>
                      </a:moveTo>
                      <a:cubicBezTo>
                        <a:pt x="121859" y="5873"/>
                        <a:pt x="97820" y="19341"/>
                        <a:pt x="71960" y="40107"/>
                      </a:cubicBezTo>
                      <a:cubicBezTo>
                        <a:pt x="71960" y="40107"/>
                        <a:pt x="29698" y="71400"/>
                        <a:pt x="4229" y="87072"/>
                      </a:cubicBezTo>
                      <a:cubicBezTo>
                        <a:pt x="4229" y="87072"/>
                        <a:pt x="64854" y="44714"/>
                        <a:pt x="71024" y="38839"/>
                      </a:cubicBezTo>
                      <a:cubicBezTo>
                        <a:pt x="71024" y="38839"/>
                        <a:pt x="110300" y="8726"/>
                        <a:pt x="120532" y="4605"/>
                      </a:cubicBezTo>
                      <a:cubicBezTo>
                        <a:pt x="120532" y="4605"/>
                        <a:pt x="122832" y="3183"/>
                        <a:pt x="121859" y="5873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orme libre : forme 76">
                  <a:extLst>
                    <a:ext uri="{FF2B5EF4-FFF2-40B4-BE49-F238E27FC236}">
                      <a16:creationId xmlns:a16="http://schemas.microsoft.com/office/drawing/2014/main" id="{81271F8B-B253-4A66-B018-AF38D5E2581B}"/>
                    </a:ext>
                  </a:extLst>
                </p:cNvPr>
                <p:cNvSpPr/>
                <p:nvPr/>
              </p:nvSpPr>
              <p:spPr>
                <a:xfrm rot="5400000">
                  <a:off x="-471438" y="2263487"/>
                  <a:ext cx="88460" cy="29487"/>
                </a:xfrm>
                <a:custGeom>
                  <a:avLst/>
                  <a:gdLst>
                    <a:gd name="connsiteX0" fmla="*/ 4229 w 88459"/>
                    <a:gd name="connsiteY0" fmla="*/ 31979 h 29486"/>
                    <a:gd name="connsiteX1" fmla="*/ 43506 w 88459"/>
                    <a:gd name="connsiteY1" fmla="*/ 11066 h 29486"/>
                    <a:gd name="connsiteX2" fmla="*/ 66033 w 88459"/>
                    <a:gd name="connsiteY2" fmla="*/ 9747 h 29486"/>
                    <a:gd name="connsiteX3" fmla="*/ 76420 w 88459"/>
                    <a:gd name="connsiteY3" fmla="*/ 12386 h 29486"/>
                    <a:gd name="connsiteX4" fmla="*/ 80334 w 88459"/>
                    <a:gd name="connsiteY4" fmla="*/ 17332 h 29486"/>
                    <a:gd name="connsiteX5" fmla="*/ 84153 w 88459"/>
                    <a:gd name="connsiteY5" fmla="*/ 18806 h 29486"/>
                    <a:gd name="connsiteX6" fmla="*/ 84101 w 88459"/>
                    <a:gd name="connsiteY6" fmla="*/ 13322 h 29486"/>
                    <a:gd name="connsiteX7" fmla="*/ 68481 w 88459"/>
                    <a:gd name="connsiteY7" fmla="*/ 4852 h 29486"/>
                    <a:gd name="connsiteX8" fmla="*/ 62016 w 88459"/>
                    <a:gd name="connsiteY8" fmla="*/ 8036 h 29486"/>
                    <a:gd name="connsiteX9" fmla="*/ 44287 w 88459"/>
                    <a:gd name="connsiteY9" fmla="*/ 8376 h 29486"/>
                    <a:gd name="connsiteX10" fmla="*/ 4229 w 88459"/>
                    <a:gd name="connsiteY10" fmla="*/ 31979 h 2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459" h="29486">
                      <a:moveTo>
                        <a:pt x="4229" y="31979"/>
                      </a:moveTo>
                      <a:cubicBezTo>
                        <a:pt x="4229" y="31979"/>
                        <a:pt x="36016" y="9946"/>
                        <a:pt x="43506" y="11066"/>
                      </a:cubicBezTo>
                      <a:cubicBezTo>
                        <a:pt x="43506" y="11066"/>
                        <a:pt x="57947" y="12740"/>
                        <a:pt x="66033" y="9747"/>
                      </a:cubicBezTo>
                      <a:cubicBezTo>
                        <a:pt x="66033" y="9747"/>
                        <a:pt x="71562" y="6510"/>
                        <a:pt x="76420" y="12386"/>
                      </a:cubicBezTo>
                      <a:cubicBezTo>
                        <a:pt x="76420" y="12386"/>
                        <a:pt x="79605" y="15179"/>
                        <a:pt x="80334" y="17332"/>
                      </a:cubicBezTo>
                      <a:cubicBezTo>
                        <a:pt x="80334" y="17332"/>
                        <a:pt x="82045" y="19632"/>
                        <a:pt x="84153" y="18806"/>
                      </a:cubicBezTo>
                      <a:cubicBezTo>
                        <a:pt x="84153" y="18806"/>
                        <a:pt x="86947" y="17774"/>
                        <a:pt x="84101" y="13322"/>
                      </a:cubicBezTo>
                      <a:cubicBezTo>
                        <a:pt x="84101" y="13322"/>
                        <a:pt x="73479" y="1417"/>
                        <a:pt x="68481" y="4852"/>
                      </a:cubicBezTo>
                      <a:cubicBezTo>
                        <a:pt x="68481" y="4852"/>
                        <a:pt x="65731" y="8036"/>
                        <a:pt x="62016" y="8036"/>
                      </a:cubicBezTo>
                      <a:cubicBezTo>
                        <a:pt x="62016" y="8036"/>
                        <a:pt x="50015" y="9894"/>
                        <a:pt x="44287" y="8376"/>
                      </a:cubicBezTo>
                      <a:cubicBezTo>
                        <a:pt x="44287" y="8376"/>
                        <a:pt x="38559" y="6953"/>
                        <a:pt x="4229" y="31979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orme libre : forme 77">
                  <a:extLst>
                    <a:ext uri="{FF2B5EF4-FFF2-40B4-BE49-F238E27FC236}">
                      <a16:creationId xmlns:a16="http://schemas.microsoft.com/office/drawing/2014/main" id="{11C26868-7B3D-4A02-85B8-C440789D54C2}"/>
                    </a:ext>
                  </a:extLst>
                </p:cNvPr>
                <p:cNvSpPr/>
                <p:nvPr/>
              </p:nvSpPr>
              <p:spPr>
                <a:xfrm rot="5400000">
                  <a:off x="-558194" y="2097536"/>
                  <a:ext cx="361211" cy="22115"/>
                </a:xfrm>
                <a:custGeom>
                  <a:avLst/>
                  <a:gdLst>
                    <a:gd name="connsiteX0" fmla="*/ 363472 w 361210"/>
                    <a:gd name="connsiteY0" fmla="*/ 10285 h 22114"/>
                    <a:gd name="connsiteX1" fmla="*/ 308479 w 361210"/>
                    <a:gd name="connsiteY1" fmla="*/ 4307 h 22114"/>
                    <a:gd name="connsiteX2" fmla="*/ 254312 w 361210"/>
                    <a:gd name="connsiteY2" fmla="*/ 7735 h 22114"/>
                    <a:gd name="connsiteX3" fmla="*/ 111273 w 361210"/>
                    <a:gd name="connsiteY3" fmla="*/ 15180 h 22114"/>
                    <a:gd name="connsiteX4" fmla="*/ 4229 w 361210"/>
                    <a:gd name="connsiteY4" fmla="*/ 22426 h 22114"/>
                    <a:gd name="connsiteX5" fmla="*/ 98107 w 361210"/>
                    <a:gd name="connsiteY5" fmla="*/ 19146 h 22114"/>
                    <a:gd name="connsiteX6" fmla="*/ 177095 w 361210"/>
                    <a:gd name="connsiteY6" fmla="*/ 15423 h 22114"/>
                    <a:gd name="connsiteX7" fmla="*/ 286055 w 361210"/>
                    <a:gd name="connsiteY7" fmla="*/ 9209 h 22114"/>
                    <a:gd name="connsiteX8" fmla="*/ 347372 w 361210"/>
                    <a:gd name="connsiteY8" fmla="*/ 10919 h 22114"/>
                    <a:gd name="connsiteX9" fmla="*/ 363472 w 361210"/>
                    <a:gd name="connsiteY9" fmla="*/ 10285 h 22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210" h="22114">
                      <a:moveTo>
                        <a:pt x="363472" y="10285"/>
                      </a:moveTo>
                      <a:cubicBezTo>
                        <a:pt x="363472" y="10285"/>
                        <a:pt x="345890" y="3430"/>
                        <a:pt x="308479" y="4307"/>
                      </a:cubicBezTo>
                      <a:cubicBezTo>
                        <a:pt x="308479" y="4307"/>
                        <a:pt x="286976" y="5383"/>
                        <a:pt x="254312" y="7735"/>
                      </a:cubicBezTo>
                      <a:cubicBezTo>
                        <a:pt x="254312" y="7735"/>
                        <a:pt x="172436" y="12187"/>
                        <a:pt x="111273" y="15180"/>
                      </a:cubicBezTo>
                      <a:lnTo>
                        <a:pt x="4229" y="22426"/>
                      </a:lnTo>
                      <a:cubicBezTo>
                        <a:pt x="4229" y="22426"/>
                        <a:pt x="85222" y="18114"/>
                        <a:pt x="98107" y="19146"/>
                      </a:cubicBezTo>
                      <a:cubicBezTo>
                        <a:pt x="98107" y="19146"/>
                        <a:pt x="169649" y="15718"/>
                        <a:pt x="177095" y="15423"/>
                      </a:cubicBezTo>
                      <a:cubicBezTo>
                        <a:pt x="177095" y="15423"/>
                        <a:pt x="271754" y="10573"/>
                        <a:pt x="286055" y="9209"/>
                      </a:cubicBezTo>
                      <a:cubicBezTo>
                        <a:pt x="286055" y="9209"/>
                        <a:pt x="341792" y="4749"/>
                        <a:pt x="347372" y="10919"/>
                      </a:cubicBezTo>
                      <a:cubicBezTo>
                        <a:pt x="347365" y="10919"/>
                        <a:pt x="360486" y="11258"/>
                        <a:pt x="363472" y="10285"/>
                      </a:cubicBezTo>
                      <a:close/>
                    </a:path>
                  </a:pathLst>
                </a:custGeom>
                <a:solidFill>
                  <a:srgbClr val="382228">
                    <a:alpha val="30000"/>
                  </a:srgbClr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" name="Forme libre : forme 78">
                  <a:extLst>
                    <a:ext uri="{FF2B5EF4-FFF2-40B4-BE49-F238E27FC236}">
                      <a16:creationId xmlns:a16="http://schemas.microsoft.com/office/drawing/2014/main" id="{E5169D77-3FF8-4AB2-9B30-D42E87157BC0}"/>
                    </a:ext>
                  </a:extLst>
                </p:cNvPr>
                <p:cNvSpPr/>
                <p:nvPr/>
              </p:nvSpPr>
              <p:spPr>
                <a:xfrm rot="5400000">
                  <a:off x="-862731" y="1588996"/>
                  <a:ext cx="1046773" cy="530758"/>
                </a:xfrm>
                <a:custGeom>
                  <a:avLst/>
                  <a:gdLst>
                    <a:gd name="connsiteX0" fmla="*/ 4665 w 1046773"/>
                    <a:gd name="connsiteY0" fmla="*/ 40756 h 530757"/>
                    <a:gd name="connsiteX1" fmla="*/ 27922 w 1046773"/>
                    <a:gd name="connsiteY1" fmla="*/ 53347 h 530757"/>
                    <a:gd name="connsiteX2" fmla="*/ 136344 w 1046773"/>
                    <a:gd name="connsiteY2" fmla="*/ 65635 h 530757"/>
                    <a:gd name="connsiteX3" fmla="*/ 223757 w 1046773"/>
                    <a:gd name="connsiteY3" fmla="*/ 86593 h 530757"/>
                    <a:gd name="connsiteX4" fmla="*/ 223905 w 1046773"/>
                    <a:gd name="connsiteY4" fmla="*/ 90168 h 530757"/>
                    <a:gd name="connsiteX5" fmla="*/ 190268 w 1046773"/>
                    <a:gd name="connsiteY5" fmla="*/ 108774 h 530757"/>
                    <a:gd name="connsiteX6" fmla="*/ 140023 w 1046773"/>
                    <a:gd name="connsiteY6" fmla="*/ 136691 h 530757"/>
                    <a:gd name="connsiteX7" fmla="*/ 134243 w 1046773"/>
                    <a:gd name="connsiteY7" fmla="*/ 157110 h 530757"/>
                    <a:gd name="connsiteX8" fmla="*/ 131162 w 1046773"/>
                    <a:gd name="connsiteY8" fmla="*/ 162543 h 530757"/>
                    <a:gd name="connsiteX9" fmla="*/ 37041 w 1046773"/>
                    <a:gd name="connsiteY9" fmla="*/ 177964 h 530757"/>
                    <a:gd name="connsiteX10" fmla="*/ 124852 w 1046773"/>
                    <a:gd name="connsiteY10" fmla="*/ 167489 h 530757"/>
                    <a:gd name="connsiteX11" fmla="*/ 142139 w 1046773"/>
                    <a:gd name="connsiteY11" fmla="*/ 166317 h 530757"/>
                    <a:gd name="connsiteX12" fmla="*/ 163487 w 1046773"/>
                    <a:gd name="connsiteY12" fmla="*/ 170136 h 530757"/>
                    <a:gd name="connsiteX13" fmla="*/ 168337 w 1046773"/>
                    <a:gd name="connsiteY13" fmla="*/ 175178 h 530757"/>
                    <a:gd name="connsiteX14" fmla="*/ 169509 w 1046773"/>
                    <a:gd name="connsiteY14" fmla="*/ 180323 h 530757"/>
                    <a:gd name="connsiteX15" fmla="*/ 171809 w 1046773"/>
                    <a:gd name="connsiteY15" fmla="*/ 180419 h 530757"/>
                    <a:gd name="connsiteX16" fmla="*/ 173770 w 1046773"/>
                    <a:gd name="connsiteY16" fmla="*/ 177234 h 530757"/>
                    <a:gd name="connsiteX17" fmla="*/ 172495 w 1046773"/>
                    <a:gd name="connsiteY17" fmla="*/ 173755 h 530757"/>
                    <a:gd name="connsiteX18" fmla="*/ 178326 w 1046773"/>
                    <a:gd name="connsiteY18" fmla="*/ 169937 h 530757"/>
                    <a:gd name="connsiteX19" fmla="*/ 215685 w 1046773"/>
                    <a:gd name="connsiteY19" fmla="*/ 160582 h 530757"/>
                    <a:gd name="connsiteX20" fmla="*/ 232729 w 1046773"/>
                    <a:gd name="connsiteY20" fmla="*/ 159410 h 530757"/>
                    <a:gd name="connsiteX21" fmla="*/ 265098 w 1046773"/>
                    <a:gd name="connsiteY21" fmla="*/ 159454 h 530757"/>
                    <a:gd name="connsiteX22" fmla="*/ 328663 w 1046773"/>
                    <a:gd name="connsiteY22" fmla="*/ 162145 h 530757"/>
                    <a:gd name="connsiteX23" fmla="*/ 381695 w 1046773"/>
                    <a:gd name="connsiteY23" fmla="*/ 176637 h 530757"/>
                    <a:gd name="connsiteX24" fmla="*/ 386103 w 1046773"/>
                    <a:gd name="connsiteY24" fmla="*/ 182616 h 530757"/>
                    <a:gd name="connsiteX25" fmla="*/ 384784 w 1046773"/>
                    <a:gd name="connsiteY25" fmla="*/ 195538 h 530757"/>
                    <a:gd name="connsiteX26" fmla="*/ 384636 w 1046773"/>
                    <a:gd name="connsiteY26" fmla="*/ 201170 h 530757"/>
                    <a:gd name="connsiteX27" fmla="*/ 387327 w 1046773"/>
                    <a:gd name="connsiteY27" fmla="*/ 201863 h 530757"/>
                    <a:gd name="connsiteX28" fmla="*/ 389089 w 1046773"/>
                    <a:gd name="connsiteY28" fmla="*/ 201126 h 530757"/>
                    <a:gd name="connsiteX29" fmla="*/ 390850 w 1046773"/>
                    <a:gd name="connsiteY29" fmla="*/ 196570 h 530757"/>
                    <a:gd name="connsiteX30" fmla="*/ 390113 w 1046773"/>
                    <a:gd name="connsiteY30" fmla="*/ 180906 h 530757"/>
                    <a:gd name="connsiteX31" fmla="*/ 394470 w 1046773"/>
                    <a:gd name="connsiteY31" fmla="*/ 177574 h 530757"/>
                    <a:gd name="connsiteX32" fmla="*/ 431343 w 1046773"/>
                    <a:gd name="connsiteY32" fmla="*/ 169686 h 530757"/>
                    <a:gd name="connsiteX33" fmla="*/ 441671 w 1046773"/>
                    <a:gd name="connsiteY33" fmla="*/ 169538 h 530757"/>
                    <a:gd name="connsiteX34" fmla="*/ 524336 w 1046773"/>
                    <a:gd name="connsiteY34" fmla="*/ 181982 h 530757"/>
                    <a:gd name="connsiteX35" fmla="*/ 541033 w 1046773"/>
                    <a:gd name="connsiteY35" fmla="*/ 190061 h 530757"/>
                    <a:gd name="connsiteX36" fmla="*/ 606803 w 1046773"/>
                    <a:gd name="connsiteY36" fmla="*/ 238102 h 530757"/>
                    <a:gd name="connsiteX37" fmla="*/ 614440 w 1046773"/>
                    <a:gd name="connsiteY37" fmla="*/ 249948 h 530757"/>
                    <a:gd name="connsiteX38" fmla="*/ 611498 w 1046773"/>
                    <a:gd name="connsiteY38" fmla="*/ 252646 h 530757"/>
                    <a:gd name="connsiteX39" fmla="*/ 611307 w 1046773"/>
                    <a:gd name="connsiteY39" fmla="*/ 252941 h 530757"/>
                    <a:gd name="connsiteX40" fmla="*/ 547056 w 1046773"/>
                    <a:gd name="connsiteY40" fmla="*/ 240350 h 530757"/>
                    <a:gd name="connsiteX41" fmla="*/ 454261 w 1046773"/>
                    <a:gd name="connsiteY41" fmla="*/ 225806 h 530757"/>
                    <a:gd name="connsiteX42" fmla="*/ 432419 w 1046773"/>
                    <a:gd name="connsiteY42" fmla="*/ 226440 h 530757"/>
                    <a:gd name="connsiteX43" fmla="*/ 418656 w 1046773"/>
                    <a:gd name="connsiteY43" fmla="*/ 223506 h 530757"/>
                    <a:gd name="connsiteX44" fmla="*/ 393585 w 1046773"/>
                    <a:gd name="connsiteY44" fmla="*/ 207296 h 530757"/>
                    <a:gd name="connsiteX45" fmla="*/ 390990 w 1046773"/>
                    <a:gd name="connsiteY45" fmla="*/ 204605 h 530757"/>
                    <a:gd name="connsiteX46" fmla="*/ 388786 w 1046773"/>
                    <a:gd name="connsiteY46" fmla="*/ 205829 h 530757"/>
                    <a:gd name="connsiteX47" fmla="*/ 386973 w 1046773"/>
                    <a:gd name="connsiteY47" fmla="*/ 207053 h 530757"/>
                    <a:gd name="connsiteX48" fmla="*/ 385454 w 1046773"/>
                    <a:gd name="connsiteY48" fmla="*/ 209404 h 530757"/>
                    <a:gd name="connsiteX49" fmla="*/ 411653 w 1046773"/>
                    <a:gd name="connsiteY49" fmla="*/ 226639 h 530757"/>
                    <a:gd name="connsiteX50" fmla="*/ 411896 w 1046773"/>
                    <a:gd name="connsiteY50" fmla="*/ 226838 h 530757"/>
                    <a:gd name="connsiteX51" fmla="*/ 419585 w 1046773"/>
                    <a:gd name="connsiteY51" fmla="*/ 232124 h 530757"/>
                    <a:gd name="connsiteX52" fmla="*/ 419482 w 1046773"/>
                    <a:gd name="connsiteY52" fmla="*/ 239466 h 530757"/>
                    <a:gd name="connsiteX53" fmla="*/ 418406 w 1046773"/>
                    <a:gd name="connsiteY53" fmla="*/ 265908 h 530757"/>
                    <a:gd name="connsiteX54" fmla="*/ 418944 w 1046773"/>
                    <a:gd name="connsiteY54" fmla="*/ 277666 h 530757"/>
                    <a:gd name="connsiteX55" fmla="*/ 405424 w 1046773"/>
                    <a:gd name="connsiteY55" fmla="*/ 280165 h 530757"/>
                    <a:gd name="connsiteX56" fmla="*/ 338725 w 1046773"/>
                    <a:gd name="connsiteY56" fmla="*/ 268702 h 530757"/>
                    <a:gd name="connsiteX57" fmla="*/ 228637 w 1046773"/>
                    <a:gd name="connsiteY57" fmla="*/ 256657 h 530757"/>
                    <a:gd name="connsiteX58" fmla="*/ 219091 w 1046773"/>
                    <a:gd name="connsiteY58" fmla="*/ 251511 h 530757"/>
                    <a:gd name="connsiteX59" fmla="*/ 195443 w 1046773"/>
                    <a:gd name="connsiteY59" fmla="*/ 218066 h 530757"/>
                    <a:gd name="connsiteX60" fmla="*/ 177419 w 1046773"/>
                    <a:gd name="connsiteY60" fmla="*/ 188248 h 530757"/>
                    <a:gd name="connsiteX61" fmla="*/ 177471 w 1046773"/>
                    <a:gd name="connsiteY61" fmla="*/ 186287 h 530757"/>
                    <a:gd name="connsiteX62" fmla="*/ 176395 w 1046773"/>
                    <a:gd name="connsiteY62" fmla="*/ 183250 h 530757"/>
                    <a:gd name="connsiteX63" fmla="*/ 174729 w 1046773"/>
                    <a:gd name="connsiteY63" fmla="*/ 183832 h 530757"/>
                    <a:gd name="connsiteX64" fmla="*/ 173210 w 1046773"/>
                    <a:gd name="connsiteY64" fmla="*/ 184075 h 530757"/>
                    <a:gd name="connsiteX65" fmla="*/ 171831 w 1046773"/>
                    <a:gd name="connsiteY65" fmla="*/ 186228 h 530757"/>
                    <a:gd name="connsiteX66" fmla="*/ 183442 w 1046773"/>
                    <a:gd name="connsiteY66" fmla="*/ 208210 h 530757"/>
                    <a:gd name="connsiteX67" fmla="*/ 207392 w 1046773"/>
                    <a:gd name="connsiteY67" fmla="*/ 240970 h 530757"/>
                    <a:gd name="connsiteX68" fmla="*/ 214882 w 1046773"/>
                    <a:gd name="connsiteY68" fmla="*/ 252233 h 530757"/>
                    <a:gd name="connsiteX69" fmla="*/ 215221 w 1046773"/>
                    <a:gd name="connsiteY69" fmla="*/ 255860 h 530757"/>
                    <a:gd name="connsiteX70" fmla="*/ 212921 w 1046773"/>
                    <a:gd name="connsiteY70" fmla="*/ 258256 h 530757"/>
                    <a:gd name="connsiteX71" fmla="*/ 188189 w 1046773"/>
                    <a:gd name="connsiteY71" fmla="*/ 273044 h 530757"/>
                    <a:gd name="connsiteX72" fmla="*/ 126783 w 1046773"/>
                    <a:gd name="connsiteY72" fmla="*/ 297385 h 530757"/>
                    <a:gd name="connsiteX73" fmla="*/ 169583 w 1046773"/>
                    <a:gd name="connsiteY73" fmla="*/ 285236 h 530757"/>
                    <a:gd name="connsiteX74" fmla="*/ 213562 w 1046773"/>
                    <a:gd name="connsiteY74" fmla="*/ 262716 h 530757"/>
                    <a:gd name="connsiteX75" fmla="*/ 225217 w 1046773"/>
                    <a:gd name="connsiteY75" fmla="*/ 260165 h 530757"/>
                    <a:gd name="connsiteX76" fmla="*/ 335939 w 1046773"/>
                    <a:gd name="connsiteY76" fmla="*/ 271916 h 530757"/>
                    <a:gd name="connsiteX77" fmla="*/ 392111 w 1046773"/>
                    <a:gd name="connsiteY77" fmla="*/ 281418 h 530757"/>
                    <a:gd name="connsiteX78" fmla="*/ 408078 w 1046773"/>
                    <a:gd name="connsiteY78" fmla="*/ 284846 h 530757"/>
                    <a:gd name="connsiteX79" fmla="*/ 414292 w 1046773"/>
                    <a:gd name="connsiteY79" fmla="*/ 290234 h 530757"/>
                    <a:gd name="connsiteX80" fmla="*/ 416939 w 1046773"/>
                    <a:gd name="connsiteY80" fmla="*/ 306054 h 530757"/>
                    <a:gd name="connsiteX81" fmla="*/ 419703 w 1046773"/>
                    <a:gd name="connsiteY81" fmla="*/ 315335 h 530757"/>
                    <a:gd name="connsiteX82" fmla="*/ 410813 w 1046773"/>
                    <a:gd name="connsiteY82" fmla="*/ 317318 h 530757"/>
                    <a:gd name="connsiteX83" fmla="*/ 302833 w 1046773"/>
                    <a:gd name="connsiteY83" fmla="*/ 365867 h 530757"/>
                    <a:gd name="connsiteX84" fmla="*/ 252116 w 1046773"/>
                    <a:gd name="connsiteY84" fmla="*/ 427531 h 530757"/>
                    <a:gd name="connsiteX85" fmla="*/ 272536 w 1046773"/>
                    <a:gd name="connsiteY85" fmla="*/ 449779 h 530757"/>
                    <a:gd name="connsiteX86" fmla="*/ 286800 w 1046773"/>
                    <a:gd name="connsiteY86" fmla="*/ 458720 h 530757"/>
                    <a:gd name="connsiteX87" fmla="*/ 480770 w 1046773"/>
                    <a:gd name="connsiteY87" fmla="*/ 526738 h 530757"/>
                    <a:gd name="connsiteX88" fmla="*/ 480792 w 1046773"/>
                    <a:gd name="connsiteY88" fmla="*/ 526738 h 530757"/>
                    <a:gd name="connsiteX89" fmla="*/ 497430 w 1046773"/>
                    <a:gd name="connsiteY89" fmla="*/ 526208 h 530757"/>
                    <a:gd name="connsiteX90" fmla="*/ 504551 w 1046773"/>
                    <a:gd name="connsiteY90" fmla="*/ 523053 h 530757"/>
                    <a:gd name="connsiteX91" fmla="*/ 505103 w 1046773"/>
                    <a:gd name="connsiteY91" fmla="*/ 522927 h 530757"/>
                    <a:gd name="connsiteX92" fmla="*/ 522206 w 1046773"/>
                    <a:gd name="connsiteY92" fmla="*/ 526576 h 530757"/>
                    <a:gd name="connsiteX93" fmla="*/ 534045 w 1046773"/>
                    <a:gd name="connsiteY93" fmla="*/ 525994 h 530757"/>
                    <a:gd name="connsiteX94" fmla="*/ 654372 w 1046773"/>
                    <a:gd name="connsiteY94" fmla="*/ 496574 h 530757"/>
                    <a:gd name="connsiteX95" fmla="*/ 674806 w 1046773"/>
                    <a:gd name="connsiteY95" fmla="*/ 500849 h 530757"/>
                    <a:gd name="connsiteX96" fmla="*/ 677202 w 1046773"/>
                    <a:gd name="connsiteY96" fmla="*/ 500879 h 530757"/>
                    <a:gd name="connsiteX97" fmla="*/ 979999 w 1046773"/>
                    <a:gd name="connsiteY97" fmla="*/ 361776 h 530757"/>
                    <a:gd name="connsiteX98" fmla="*/ 988654 w 1046773"/>
                    <a:gd name="connsiteY98" fmla="*/ 364341 h 530757"/>
                    <a:gd name="connsiteX99" fmla="*/ 991580 w 1046773"/>
                    <a:gd name="connsiteY99" fmla="*/ 370253 h 530757"/>
                    <a:gd name="connsiteX100" fmla="*/ 1001937 w 1046773"/>
                    <a:gd name="connsiteY100" fmla="*/ 379859 h 530757"/>
                    <a:gd name="connsiteX101" fmla="*/ 1011351 w 1046773"/>
                    <a:gd name="connsiteY101" fmla="*/ 370880 h 530757"/>
                    <a:gd name="connsiteX102" fmla="*/ 1012309 w 1046773"/>
                    <a:gd name="connsiteY102" fmla="*/ 369192 h 530757"/>
                    <a:gd name="connsiteX103" fmla="*/ 1012884 w 1046773"/>
                    <a:gd name="connsiteY103" fmla="*/ 359933 h 530757"/>
                    <a:gd name="connsiteX104" fmla="*/ 1013194 w 1046773"/>
                    <a:gd name="connsiteY104" fmla="*/ 352554 h 530757"/>
                    <a:gd name="connsiteX105" fmla="*/ 1012604 w 1046773"/>
                    <a:gd name="connsiteY105" fmla="*/ 349893 h 530757"/>
                    <a:gd name="connsiteX106" fmla="*/ 1006021 w 1046773"/>
                    <a:gd name="connsiteY106" fmla="*/ 337103 h 530757"/>
                    <a:gd name="connsiteX107" fmla="*/ 1008248 w 1046773"/>
                    <a:gd name="connsiteY107" fmla="*/ 327712 h 530757"/>
                    <a:gd name="connsiteX108" fmla="*/ 1017256 w 1046773"/>
                    <a:gd name="connsiteY108" fmla="*/ 305663 h 530757"/>
                    <a:gd name="connsiteX109" fmla="*/ 1015479 w 1046773"/>
                    <a:gd name="connsiteY109" fmla="*/ 299368 h 530757"/>
                    <a:gd name="connsiteX110" fmla="*/ 1008329 w 1046773"/>
                    <a:gd name="connsiteY110" fmla="*/ 294075 h 530757"/>
                    <a:gd name="connsiteX111" fmla="*/ 1006110 w 1046773"/>
                    <a:gd name="connsiteY111" fmla="*/ 293117 h 530757"/>
                    <a:gd name="connsiteX112" fmla="*/ 992819 w 1046773"/>
                    <a:gd name="connsiteY112" fmla="*/ 294222 h 530757"/>
                    <a:gd name="connsiteX113" fmla="*/ 991027 w 1046773"/>
                    <a:gd name="connsiteY113" fmla="*/ 294466 h 530757"/>
                    <a:gd name="connsiteX114" fmla="*/ 975665 w 1046773"/>
                    <a:gd name="connsiteY114" fmla="*/ 291841 h 530757"/>
                    <a:gd name="connsiteX115" fmla="*/ 962868 w 1046773"/>
                    <a:gd name="connsiteY115" fmla="*/ 292416 h 530757"/>
                    <a:gd name="connsiteX116" fmla="*/ 955577 w 1046773"/>
                    <a:gd name="connsiteY116" fmla="*/ 292785 h 530757"/>
                    <a:gd name="connsiteX117" fmla="*/ 950800 w 1046773"/>
                    <a:gd name="connsiteY117" fmla="*/ 290684 h 530757"/>
                    <a:gd name="connsiteX118" fmla="*/ 949724 w 1046773"/>
                    <a:gd name="connsiteY118" fmla="*/ 289409 h 530757"/>
                    <a:gd name="connsiteX119" fmla="*/ 968581 w 1046773"/>
                    <a:gd name="connsiteY119" fmla="*/ 286961 h 530757"/>
                    <a:gd name="connsiteX120" fmla="*/ 981054 w 1046773"/>
                    <a:gd name="connsiteY120" fmla="*/ 284072 h 530757"/>
                    <a:gd name="connsiteX121" fmla="*/ 984540 w 1046773"/>
                    <a:gd name="connsiteY121" fmla="*/ 285244 h 530757"/>
                    <a:gd name="connsiteX122" fmla="*/ 987917 w 1046773"/>
                    <a:gd name="connsiteY122" fmla="*/ 286858 h 530757"/>
                    <a:gd name="connsiteX123" fmla="*/ 977626 w 1046773"/>
                    <a:gd name="connsiteY123" fmla="*/ 280496 h 530757"/>
                    <a:gd name="connsiteX124" fmla="*/ 984681 w 1046773"/>
                    <a:gd name="connsiteY124" fmla="*/ 275351 h 530757"/>
                    <a:gd name="connsiteX125" fmla="*/ 996335 w 1046773"/>
                    <a:gd name="connsiteY125" fmla="*/ 270699 h 530757"/>
                    <a:gd name="connsiteX126" fmla="*/ 994522 w 1046773"/>
                    <a:gd name="connsiteY126" fmla="*/ 268053 h 530757"/>
                    <a:gd name="connsiteX127" fmla="*/ 986096 w 1046773"/>
                    <a:gd name="connsiteY127" fmla="*/ 272852 h 530757"/>
                    <a:gd name="connsiteX128" fmla="*/ 978260 w 1046773"/>
                    <a:gd name="connsiteY128" fmla="*/ 271238 h 530757"/>
                    <a:gd name="connsiteX129" fmla="*/ 982034 w 1046773"/>
                    <a:gd name="connsiteY129" fmla="*/ 262369 h 530757"/>
                    <a:gd name="connsiteX130" fmla="*/ 991389 w 1046773"/>
                    <a:gd name="connsiteY130" fmla="*/ 261883 h 530757"/>
                    <a:gd name="connsiteX131" fmla="*/ 991315 w 1046773"/>
                    <a:gd name="connsiteY131" fmla="*/ 261573 h 530757"/>
                    <a:gd name="connsiteX132" fmla="*/ 992516 w 1046773"/>
                    <a:gd name="connsiteY132" fmla="*/ 263932 h 530757"/>
                    <a:gd name="connsiteX133" fmla="*/ 1004753 w 1046773"/>
                    <a:gd name="connsiteY133" fmla="*/ 280828 h 530757"/>
                    <a:gd name="connsiteX134" fmla="*/ 1007547 w 1046773"/>
                    <a:gd name="connsiteY134" fmla="*/ 280290 h 530757"/>
                    <a:gd name="connsiteX135" fmla="*/ 1007739 w 1046773"/>
                    <a:gd name="connsiteY135" fmla="*/ 278329 h 530757"/>
                    <a:gd name="connsiteX136" fmla="*/ 1012788 w 1046773"/>
                    <a:gd name="connsiteY136" fmla="*/ 281462 h 530757"/>
                    <a:gd name="connsiteX137" fmla="*/ 1018767 w 1046773"/>
                    <a:gd name="connsiteY137" fmla="*/ 286364 h 530757"/>
                    <a:gd name="connsiteX138" fmla="*/ 1021752 w 1046773"/>
                    <a:gd name="connsiteY138" fmla="*/ 277843 h 530757"/>
                    <a:gd name="connsiteX139" fmla="*/ 1018516 w 1046773"/>
                    <a:gd name="connsiteY139" fmla="*/ 272948 h 530757"/>
                    <a:gd name="connsiteX140" fmla="*/ 1030422 w 1046773"/>
                    <a:gd name="connsiteY140" fmla="*/ 265701 h 530757"/>
                    <a:gd name="connsiteX141" fmla="*/ 1039577 w 1046773"/>
                    <a:gd name="connsiteY141" fmla="*/ 259870 h 530757"/>
                    <a:gd name="connsiteX142" fmla="*/ 1044619 w 1046773"/>
                    <a:gd name="connsiteY142" fmla="*/ 250177 h 530757"/>
                    <a:gd name="connsiteX143" fmla="*/ 1044428 w 1046773"/>
                    <a:gd name="connsiteY143" fmla="*/ 226868 h 530757"/>
                    <a:gd name="connsiteX144" fmla="*/ 1035958 w 1046773"/>
                    <a:gd name="connsiteY144" fmla="*/ 225157 h 530757"/>
                    <a:gd name="connsiteX145" fmla="*/ 993445 w 1046773"/>
                    <a:gd name="connsiteY145" fmla="*/ 236716 h 530757"/>
                    <a:gd name="connsiteX146" fmla="*/ 987813 w 1046773"/>
                    <a:gd name="connsiteY146" fmla="*/ 248931 h 530757"/>
                    <a:gd name="connsiteX147" fmla="*/ 987614 w 1046773"/>
                    <a:gd name="connsiteY147" fmla="*/ 248806 h 530757"/>
                    <a:gd name="connsiteX148" fmla="*/ 964792 w 1046773"/>
                    <a:gd name="connsiteY148" fmla="*/ 246948 h 530757"/>
                    <a:gd name="connsiteX149" fmla="*/ 931443 w 1046773"/>
                    <a:gd name="connsiteY149" fmla="*/ 245090 h 530757"/>
                    <a:gd name="connsiteX150" fmla="*/ 919913 w 1046773"/>
                    <a:gd name="connsiteY150" fmla="*/ 243491 h 530757"/>
                    <a:gd name="connsiteX151" fmla="*/ 787386 w 1046773"/>
                    <a:gd name="connsiteY151" fmla="*/ 207163 h 530757"/>
                    <a:gd name="connsiteX152" fmla="*/ 781990 w 1046773"/>
                    <a:gd name="connsiteY152" fmla="*/ 205365 h 530757"/>
                    <a:gd name="connsiteX153" fmla="*/ 733602 w 1046773"/>
                    <a:gd name="connsiteY153" fmla="*/ 190739 h 530757"/>
                    <a:gd name="connsiteX154" fmla="*/ 469904 w 1046773"/>
                    <a:gd name="connsiteY154" fmla="*/ 96117 h 530757"/>
                    <a:gd name="connsiteX155" fmla="*/ 444833 w 1046773"/>
                    <a:gd name="connsiteY155" fmla="*/ 86372 h 530757"/>
                    <a:gd name="connsiteX156" fmla="*/ 448688 w 1046773"/>
                    <a:gd name="connsiteY156" fmla="*/ 88509 h 530757"/>
                    <a:gd name="connsiteX157" fmla="*/ 438906 w 1046773"/>
                    <a:gd name="connsiteY157" fmla="*/ 85001 h 530757"/>
                    <a:gd name="connsiteX158" fmla="*/ 436422 w 1046773"/>
                    <a:gd name="connsiteY158" fmla="*/ 85996 h 530757"/>
                    <a:gd name="connsiteX159" fmla="*/ 420595 w 1046773"/>
                    <a:gd name="connsiteY159" fmla="*/ 76929 h 530757"/>
                    <a:gd name="connsiteX160" fmla="*/ 273737 w 1046773"/>
                    <a:gd name="connsiteY160" fmla="*/ 31291 h 530757"/>
                    <a:gd name="connsiteX161" fmla="*/ 140635 w 1046773"/>
                    <a:gd name="connsiteY161" fmla="*/ 6043 h 530757"/>
                    <a:gd name="connsiteX162" fmla="*/ 17278 w 1046773"/>
                    <a:gd name="connsiteY162" fmla="*/ 18553 h 530757"/>
                    <a:gd name="connsiteX163" fmla="*/ 4665 w 1046773"/>
                    <a:gd name="connsiteY163" fmla="*/ 40756 h 530757"/>
                    <a:gd name="connsiteX164" fmla="*/ 987261 w 1046773"/>
                    <a:gd name="connsiteY164" fmla="*/ 254371 h 530757"/>
                    <a:gd name="connsiteX165" fmla="*/ 988521 w 1046773"/>
                    <a:gd name="connsiteY165" fmla="*/ 258249 h 530757"/>
                    <a:gd name="connsiteX166" fmla="*/ 988042 w 1046773"/>
                    <a:gd name="connsiteY166" fmla="*/ 258042 h 530757"/>
                    <a:gd name="connsiteX167" fmla="*/ 987261 w 1046773"/>
                    <a:gd name="connsiteY167" fmla="*/ 254371 h 530757"/>
                    <a:gd name="connsiteX168" fmla="*/ 774043 w 1046773"/>
                    <a:gd name="connsiteY168" fmla="*/ 219481 h 530757"/>
                    <a:gd name="connsiteX169" fmla="*/ 770962 w 1046773"/>
                    <a:gd name="connsiteY169" fmla="*/ 218575 h 530757"/>
                    <a:gd name="connsiteX170" fmla="*/ 674150 w 1046773"/>
                    <a:gd name="connsiteY170" fmla="*/ 188403 h 530757"/>
                    <a:gd name="connsiteX171" fmla="*/ 584924 w 1046773"/>
                    <a:gd name="connsiteY171" fmla="*/ 158732 h 530757"/>
                    <a:gd name="connsiteX172" fmla="*/ 556211 w 1046773"/>
                    <a:gd name="connsiteY172" fmla="*/ 147335 h 530757"/>
                    <a:gd name="connsiteX173" fmla="*/ 557324 w 1046773"/>
                    <a:gd name="connsiteY173" fmla="*/ 147704 h 530757"/>
                    <a:gd name="connsiteX174" fmla="*/ 560383 w 1046773"/>
                    <a:gd name="connsiteY174" fmla="*/ 148986 h 530757"/>
                    <a:gd name="connsiteX175" fmla="*/ 657932 w 1046773"/>
                    <a:gd name="connsiteY175" fmla="*/ 182476 h 530757"/>
                    <a:gd name="connsiteX176" fmla="*/ 759300 w 1046773"/>
                    <a:gd name="connsiteY176" fmla="*/ 214587 h 530757"/>
                    <a:gd name="connsiteX177" fmla="*/ 875602 w 1046773"/>
                    <a:gd name="connsiteY177" fmla="*/ 312401 h 530757"/>
                    <a:gd name="connsiteX178" fmla="*/ 830001 w 1046773"/>
                    <a:gd name="connsiteY178" fmla="*/ 312275 h 530757"/>
                    <a:gd name="connsiteX179" fmla="*/ 850443 w 1046773"/>
                    <a:gd name="connsiteY179" fmla="*/ 311332 h 530757"/>
                    <a:gd name="connsiteX180" fmla="*/ 875602 w 1046773"/>
                    <a:gd name="connsiteY180" fmla="*/ 312401 h 530757"/>
                    <a:gd name="connsiteX181" fmla="*/ 413260 w 1046773"/>
                    <a:gd name="connsiteY181" fmla="*/ 327741 h 530757"/>
                    <a:gd name="connsiteX182" fmla="*/ 472653 w 1046773"/>
                    <a:gd name="connsiteY182" fmla="*/ 322323 h 530757"/>
                    <a:gd name="connsiteX183" fmla="*/ 476406 w 1046773"/>
                    <a:gd name="connsiteY183" fmla="*/ 322345 h 530757"/>
                    <a:gd name="connsiteX184" fmla="*/ 638619 w 1046773"/>
                    <a:gd name="connsiteY184" fmla="*/ 319595 h 530757"/>
                    <a:gd name="connsiteX185" fmla="*/ 793357 w 1046773"/>
                    <a:gd name="connsiteY185" fmla="*/ 313772 h 530757"/>
                    <a:gd name="connsiteX186" fmla="*/ 834269 w 1046773"/>
                    <a:gd name="connsiteY186" fmla="*/ 315829 h 530757"/>
                    <a:gd name="connsiteX187" fmla="*/ 885348 w 1046773"/>
                    <a:gd name="connsiteY187" fmla="*/ 315438 h 530757"/>
                    <a:gd name="connsiteX188" fmla="*/ 909711 w 1046773"/>
                    <a:gd name="connsiteY188" fmla="*/ 307757 h 530757"/>
                    <a:gd name="connsiteX189" fmla="*/ 911716 w 1046773"/>
                    <a:gd name="connsiteY189" fmla="*/ 307698 h 530757"/>
                    <a:gd name="connsiteX190" fmla="*/ 933123 w 1046773"/>
                    <a:gd name="connsiteY190" fmla="*/ 307432 h 530757"/>
                    <a:gd name="connsiteX191" fmla="*/ 950424 w 1046773"/>
                    <a:gd name="connsiteY191" fmla="*/ 304277 h 530757"/>
                    <a:gd name="connsiteX192" fmla="*/ 952430 w 1046773"/>
                    <a:gd name="connsiteY192" fmla="*/ 307447 h 530757"/>
                    <a:gd name="connsiteX193" fmla="*/ 955223 w 1046773"/>
                    <a:gd name="connsiteY193" fmla="*/ 317192 h 530757"/>
                    <a:gd name="connsiteX194" fmla="*/ 954435 w 1046773"/>
                    <a:gd name="connsiteY194" fmla="*/ 318121 h 530757"/>
                    <a:gd name="connsiteX195" fmla="*/ 949982 w 1046773"/>
                    <a:gd name="connsiteY195" fmla="*/ 315718 h 530757"/>
                    <a:gd name="connsiteX196" fmla="*/ 950815 w 1046773"/>
                    <a:gd name="connsiteY196" fmla="*/ 320812 h 530757"/>
                    <a:gd name="connsiteX197" fmla="*/ 950078 w 1046773"/>
                    <a:gd name="connsiteY197" fmla="*/ 323849 h 530757"/>
                    <a:gd name="connsiteX198" fmla="*/ 949046 w 1046773"/>
                    <a:gd name="connsiteY198" fmla="*/ 327033 h 530757"/>
                    <a:gd name="connsiteX199" fmla="*/ 955408 w 1046773"/>
                    <a:gd name="connsiteY199" fmla="*/ 329872 h 530757"/>
                    <a:gd name="connsiteX200" fmla="*/ 962366 w 1046773"/>
                    <a:gd name="connsiteY200" fmla="*/ 331243 h 530757"/>
                    <a:gd name="connsiteX201" fmla="*/ 968824 w 1046773"/>
                    <a:gd name="connsiteY201" fmla="*/ 326982 h 530757"/>
                    <a:gd name="connsiteX202" fmla="*/ 970438 w 1046773"/>
                    <a:gd name="connsiteY202" fmla="*/ 319831 h 530757"/>
                    <a:gd name="connsiteX203" fmla="*/ 971670 w 1046773"/>
                    <a:gd name="connsiteY203" fmla="*/ 316352 h 530757"/>
                    <a:gd name="connsiteX204" fmla="*/ 972112 w 1046773"/>
                    <a:gd name="connsiteY204" fmla="*/ 313565 h 530757"/>
                    <a:gd name="connsiteX205" fmla="*/ 972694 w 1046773"/>
                    <a:gd name="connsiteY205" fmla="*/ 305435 h 530757"/>
                    <a:gd name="connsiteX206" fmla="*/ 971308 w 1046773"/>
                    <a:gd name="connsiteY206" fmla="*/ 302648 h 530757"/>
                    <a:gd name="connsiteX207" fmla="*/ 984821 w 1046773"/>
                    <a:gd name="connsiteY207" fmla="*/ 303356 h 530757"/>
                    <a:gd name="connsiteX208" fmla="*/ 984828 w 1046773"/>
                    <a:gd name="connsiteY208" fmla="*/ 303341 h 530757"/>
                    <a:gd name="connsiteX209" fmla="*/ 995797 w 1046773"/>
                    <a:gd name="connsiteY209" fmla="*/ 304484 h 530757"/>
                    <a:gd name="connsiteX210" fmla="*/ 1003154 w 1046773"/>
                    <a:gd name="connsiteY210" fmla="*/ 303555 h 530757"/>
                    <a:gd name="connsiteX211" fmla="*/ 1005793 w 1046773"/>
                    <a:gd name="connsiteY211" fmla="*/ 305508 h 530757"/>
                    <a:gd name="connsiteX212" fmla="*/ 998097 w 1046773"/>
                    <a:gd name="connsiteY212" fmla="*/ 324490 h 530757"/>
                    <a:gd name="connsiteX213" fmla="*/ 995156 w 1046773"/>
                    <a:gd name="connsiteY213" fmla="*/ 336572 h 530757"/>
                    <a:gd name="connsiteX214" fmla="*/ 995598 w 1046773"/>
                    <a:gd name="connsiteY214" fmla="*/ 340251 h 530757"/>
                    <a:gd name="connsiteX215" fmla="*/ 1002454 w 1046773"/>
                    <a:gd name="connsiteY215" fmla="*/ 353542 h 530757"/>
                    <a:gd name="connsiteX216" fmla="*/ 1001584 w 1046773"/>
                    <a:gd name="connsiteY216" fmla="*/ 366494 h 530757"/>
                    <a:gd name="connsiteX217" fmla="*/ 992878 w 1046773"/>
                    <a:gd name="connsiteY217" fmla="*/ 353955 h 530757"/>
                    <a:gd name="connsiteX218" fmla="*/ 987526 w 1046773"/>
                    <a:gd name="connsiteY218" fmla="*/ 353682 h 530757"/>
                    <a:gd name="connsiteX219" fmla="*/ 984953 w 1046773"/>
                    <a:gd name="connsiteY219" fmla="*/ 351522 h 530757"/>
                    <a:gd name="connsiteX220" fmla="*/ 981046 w 1046773"/>
                    <a:gd name="connsiteY220" fmla="*/ 348787 h 530757"/>
                    <a:gd name="connsiteX221" fmla="*/ 976513 w 1046773"/>
                    <a:gd name="connsiteY221" fmla="*/ 350269 h 530757"/>
                    <a:gd name="connsiteX222" fmla="*/ 677180 w 1046773"/>
                    <a:gd name="connsiteY222" fmla="*/ 490234 h 530757"/>
                    <a:gd name="connsiteX223" fmla="*/ 675027 w 1046773"/>
                    <a:gd name="connsiteY223" fmla="*/ 490212 h 530757"/>
                    <a:gd name="connsiteX224" fmla="*/ 660866 w 1046773"/>
                    <a:gd name="connsiteY224" fmla="*/ 488104 h 530757"/>
                    <a:gd name="connsiteX225" fmla="*/ 657955 w 1046773"/>
                    <a:gd name="connsiteY225" fmla="*/ 484101 h 530757"/>
                    <a:gd name="connsiteX226" fmla="*/ 651298 w 1046773"/>
                    <a:gd name="connsiteY226" fmla="*/ 485715 h 530757"/>
                    <a:gd name="connsiteX227" fmla="*/ 532762 w 1046773"/>
                    <a:gd name="connsiteY227" fmla="*/ 515445 h 530757"/>
                    <a:gd name="connsiteX228" fmla="*/ 522184 w 1046773"/>
                    <a:gd name="connsiteY228" fmla="*/ 515932 h 530757"/>
                    <a:gd name="connsiteX229" fmla="*/ 511856 w 1046773"/>
                    <a:gd name="connsiteY229" fmla="*/ 514737 h 530757"/>
                    <a:gd name="connsiteX230" fmla="*/ 511856 w 1046773"/>
                    <a:gd name="connsiteY230" fmla="*/ 514745 h 530757"/>
                    <a:gd name="connsiteX231" fmla="*/ 505406 w 1046773"/>
                    <a:gd name="connsiteY231" fmla="*/ 512261 h 530757"/>
                    <a:gd name="connsiteX232" fmla="*/ 499214 w 1046773"/>
                    <a:gd name="connsiteY232" fmla="*/ 513720 h 530757"/>
                    <a:gd name="connsiteX233" fmla="*/ 497363 w 1046773"/>
                    <a:gd name="connsiteY233" fmla="*/ 515202 h 530757"/>
                    <a:gd name="connsiteX234" fmla="*/ 496199 w 1046773"/>
                    <a:gd name="connsiteY234" fmla="*/ 515659 h 530757"/>
                    <a:gd name="connsiteX235" fmla="*/ 480777 w 1046773"/>
                    <a:gd name="connsiteY235" fmla="*/ 516101 h 530757"/>
                    <a:gd name="connsiteX236" fmla="*/ 480770 w 1046773"/>
                    <a:gd name="connsiteY236" fmla="*/ 516101 h 530757"/>
                    <a:gd name="connsiteX237" fmla="*/ 293980 w 1046773"/>
                    <a:gd name="connsiteY237" fmla="*/ 450906 h 530757"/>
                    <a:gd name="connsiteX238" fmla="*/ 276044 w 1046773"/>
                    <a:gd name="connsiteY238" fmla="*/ 439738 h 530757"/>
                    <a:gd name="connsiteX239" fmla="*/ 262761 w 1046773"/>
                    <a:gd name="connsiteY239" fmla="*/ 427067 h 530757"/>
                    <a:gd name="connsiteX240" fmla="*/ 308148 w 1046773"/>
                    <a:gd name="connsiteY240" fmla="*/ 375156 h 530757"/>
                    <a:gd name="connsiteX241" fmla="*/ 413260 w 1046773"/>
                    <a:gd name="connsiteY241" fmla="*/ 327741 h 530757"/>
                    <a:gd name="connsiteX242" fmla="*/ 629478 w 1046773"/>
                    <a:gd name="connsiteY242" fmla="*/ 263475 h 530757"/>
                    <a:gd name="connsiteX243" fmla="*/ 646764 w 1046773"/>
                    <a:gd name="connsiteY243" fmla="*/ 270478 h 530757"/>
                    <a:gd name="connsiteX244" fmla="*/ 653672 w 1046773"/>
                    <a:gd name="connsiteY244" fmla="*/ 274783 h 530757"/>
                    <a:gd name="connsiteX245" fmla="*/ 653922 w 1046773"/>
                    <a:gd name="connsiteY245" fmla="*/ 290065 h 530757"/>
                    <a:gd name="connsiteX246" fmla="*/ 651770 w 1046773"/>
                    <a:gd name="connsiteY246" fmla="*/ 295896 h 530757"/>
                    <a:gd name="connsiteX247" fmla="*/ 651961 w 1046773"/>
                    <a:gd name="connsiteY247" fmla="*/ 299471 h 530757"/>
                    <a:gd name="connsiteX248" fmla="*/ 653826 w 1046773"/>
                    <a:gd name="connsiteY248" fmla="*/ 299375 h 530757"/>
                    <a:gd name="connsiteX249" fmla="*/ 656716 w 1046773"/>
                    <a:gd name="connsiteY249" fmla="*/ 299228 h 530757"/>
                    <a:gd name="connsiteX250" fmla="*/ 659215 w 1046773"/>
                    <a:gd name="connsiteY250" fmla="*/ 298984 h 530757"/>
                    <a:gd name="connsiteX251" fmla="*/ 658972 w 1046773"/>
                    <a:gd name="connsiteY251" fmla="*/ 293986 h 530757"/>
                    <a:gd name="connsiteX252" fmla="*/ 660439 w 1046773"/>
                    <a:gd name="connsiteY252" fmla="*/ 278609 h 530757"/>
                    <a:gd name="connsiteX253" fmla="*/ 663970 w 1046773"/>
                    <a:gd name="connsiteY253" fmla="*/ 273906 h 530757"/>
                    <a:gd name="connsiteX254" fmla="*/ 687869 w 1046773"/>
                    <a:gd name="connsiteY254" fmla="*/ 274253 h 530757"/>
                    <a:gd name="connsiteX255" fmla="*/ 812059 w 1046773"/>
                    <a:gd name="connsiteY255" fmla="*/ 285023 h 530757"/>
                    <a:gd name="connsiteX256" fmla="*/ 909976 w 1046773"/>
                    <a:gd name="connsiteY256" fmla="*/ 292416 h 530757"/>
                    <a:gd name="connsiteX257" fmla="*/ 875381 w 1046773"/>
                    <a:gd name="connsiteY257" fmla="*/ 293846 h 530757"/>
                    <a:gd name="connsiteX258" fmla="*/ 671275 w 1046773"/>
                    <a:gd name="connsiteY258" fmla="*/ 306216 h 530757"/>
                    <a:gd name="connsiteX259" fmla="*/ 664810 w 1046773"/>
                    <a:gd name="connsiteY259" fmla="*/ 306223 h 530757"/>
                    <a:gd name="connsiteX260" fmla="*/ 659031 w 1046773"/>
                    <a:gd name="connsiteY260" fmla="*/ 304314 h 530757"/>
                    <a:gd name="connsiteX261" fmla="*/ 654726 w 1046773"/>
                    <a:gd name="connsiteY261" fmla="*/ 304653 h 530757"/>
                    <a:gd name="connsiteX262" fmla="*/ 653649 w 1046773"/>
                    <a:gd name="connsiteY262" fmla="*/ 304314 h 530757"/>
                    <a:gd name="connsiteX263" fmla="*/ 651836 w 1046773"/>
                    <a:gd name="connsiteY263" fmla="*/ 302648 h 530757"/>
                    <a:gd name="connsiteX264" fmla="*/ 649639 w 1046773"/>
                    <a:gd name="connsiteY264" fmla="*/ 304461 h 530757"/>
                    <a:gd name="connsiteX265" fmla="*/ 634454 w 1046773"/>
                    <a:gd name="connsiteY265" fmla="*/ 307941 h 530757"/>
                    <a:gd name="connsiteX266" fmla="*/ 585336 w 1046773"/>
                    <a:gd name="connsiteY266" fmla="*/ 309998 h 530757"/>
                    <a:gd name="connsiteX267" fmla="*/ 476494 w 1046773"/>
                    <a:gd name="connsiteY267" fmla="*/ 311664 h 530757"/>
                    <a:gd name="connsiteX268" fmla="*/ 472676 w 1046773"/>
                    <a:gd name="connsiteY268" fmla="*/ 311642 h 530757"/>
                    <a:gd name="connsiteX269" fmla="*/ 426087 w 1046773"/>
                    <a:gd name="connsiteY269" fmla="*/ 314325 h 530757"/>
                    <a:gd name="connsiteX270" fmla="*/ 422895 w 1046773"/>
                    <a:gd name="connsiteY270" fmla="*/ 306128 h 530757"/>
                    <a:gd name="connsiteX271" fmla="*/ 419858 w 1046773"/>
                    <a:gd name="connsiteY271" fmla="*/ 289136 h 530757"/>
                    <a:gd name="connsiteX272" fmla="*/ 423286 w 1046773"/>
                    <a:gd name="connsiteY272" fmla="*/ 281985 h 530757"/>
                    <a:gd name="connsiteX273" fmla="*/ 425925 w 1046773"/>
                    <a:gd name="connsiteY273" fmla="*/ 279096 h 530757"/>
                    <a:gd name="connsiteX274" fmla="*/ 428033 w 1046773"/>
                    <a:gd name="connsiteY274" fmla="*/ 272970 h 530757"/>
                    <a:gd name="connsiteX275" fmla="*/ 422055 w 1046773"/>
                    <a:gd name="connsiteY275" fmla="*/ 259598 h 530757"/>
                    <a:gd name="connsiteX276" fmla="*/ 424060 w 1046773"/>
                    <a:gd name="connsiteY276" fmla="*/ 239031 h 530757"/>
                    <a:gd name="connsiteX277" fmla="*/ 432677 w 1046773"/>
                    <a:gd name="connsiteY277" fmla="*/ 231350 h 530757"/>
                    <a:gd name="connsiteX278" fmla="*/ 468135 w 1046773"/>
                    <a:gd name="connsiteY278" fmla="*/ 231246 h 530757"/>
                    <a:gd name="connsiteX279" fmla="*/ 544380 w 1046773"/>
                    <a:gd name="connsiteY279" fmla="*/ 244272 h 530757"/>
                    <a:gd name="connsiteX280" fmla="*/ 593106 w 1046773"/>
                    <a:gd name="connsiteY280" fmla="*/ 254659 h 530757"/>
                    <a:gd name="connsiteX281" fmla="*/ 629478 w 1046773"/>
                    <a:gd name="connsiteY281" fmla="*/ 263475 h 530757"/>
                    <a:gd name="connsiteX282" fmla="*/ 530853 w 1046773"/>
                    <a:gd name="connsiteY282" fmla="*/ 171905 h 530757"/>
                    <a:gd name="connsiteX283" fmla="*/ 507492 w 1046773"/>
                    <a:gd name="connsiteY283" fmla="*/ 143797 h 530757"/>
                    <a:gd name="connsiteX284" fmla="*/ 499560 w 1046773"/>
                    <a:gd name="connsiteY284" fmla="*/ 130130 h 530757"/>
                    <a:gd name="connsiteX285" fmla="*/ 516847 w 1046773"/>
                    <a:gd name="connsiteY285" fmla="*/ 136057 h 530757"/>
                    <a:gd name="connsiteX286" fmla="*/ 594757 w 1046773"/>
                    <a:gd name="connsiteY286" fmla="*/ 167740 h 530757"/>
                    <a:gd name="connsiteX287" fmla="*/ 743923 w 1046773"/>
                    <a:gd name="connsiteY287" fmla="*/ 215434 h 530757"/>
                    <a:gd name="connsiteX288" fmla="*/ 870413 w 1046773"/>
                    <a:gd name="connsiteY288" fmla="*/ 252654 h 530757"/>
                    <a:gd name="connsiteX289" fmla="*/ 956108 w 1046773"/>
                    <a:gd name="connsiteY289" fmla="*/ 276847 h 530757"/>
                    <a:gd name="connsiteX290" fmla="*/ 961637 w 1046773"/>
                    <a:gd name="connsiteY290" fmla="*/ 280179 h 530757"/>
                    <a:gd name="connsiteX291" fmla="*/ 961983 w 1046773"/>
                    <a:gd name="connsiteY291" fmla="*/ 280128 h 530757"/>
                    <a:gd name="connsiteX292" fmla="*/ 954980 w 1046773"/>
                    <a:gd name="connsiteY292" fmla="*/ 281838 h 530757"/>
                    <a:gd name="connsiteX293" fmla="*/ 958356 w 1046773"/>
                    <a:gd name="connsiteY293" fmla="*/ 283703 h 530757"/>
                    <a:gd name="connsiteX294" fmla="*/ 967490 w 1046773"/>
                    <a:gd name="connsiteY294" fmla="*/ 283121 h 530757"/>
                    <a:gd name="connsiteX295" fmla="*/ 965168 w 1046773"/>
                    <a:gd name="connsiteY295" fmla="*/ 283408 h 530757"/>
                    <a:gd name="connsiteX296" fmla="*/ 957671 w 1046773"/>
                    <a:gd name="connsiteY296" fmla="*/ 286585 h 530757"/>
                    <a:gd name="connsiteX297" fmla="*/ 928634 w 1046773"/>
                    <a:gd name="connsiteY297" fmla="*/ 286880 h 530757"/>
                    <a:gd name="connsiteX298" fmla="*/ 840388 w 1046773"/>
                    <a:gd name="connsiteY298" fmla="*/ 280172 h 530757"/>
                    <a:gd name="connsiteX299" fmla="*/ 683335 w 1046773"/>
                    <a:gd name="connsiteY299" fmla="*/ 268222 h 530757"/>
                    <a:gd name="connsiteX300" fmla="*/ 649300 w 1046773"/>
                    <a:gd name="connsiteY300" fmla="*/ 265185 h 530757"/>
                    <a:gd name="connsiteX301" fmla="*/ 631815 w 1046773"/>
                    <a:gd name="connsiteY301" fmla="*/ 258182 h 530757"/>
                    <a:gd name="connsiteX302" fmla="*/ 616393 w 1046773"/>
                    <a:gd name="connsiteY302" fmla="*/ 243439 h 530757"/>
                    <a:gd name="connsiteX303" fmla="*/ 539853 w 1046773"/>
                    <a:gd name="connsiteY303" fmla="*/ 183102 h 530757"/>
                    <a:gd name="connsiteX304" fmla="*/ 530853 w 1046773"/>
                    <a:gd name="connsiteY304" fmla="*/ 171905 h 530757"/>
                    <a:gd name="connsiteX305" fmla="*/ 419150 w 1046773"/>
                    <a:gd name="connsiteY305" fmla="*/ 136550 h 530757"/>
                    <a:gd name="connsiteX306" fmla="*/ 394322 w 1046773"/>
                    <a:gd name="connsiteY306" fmla="*/ 112799 h 530757"/>
                    <a:gd name="connsiteX307" fmla="*/ 398775 w 1046773"/>
                    <a:gd name="connsiteY307" fmla="*/ 108192 h 530757"/>
                    <a:gd name="connsiteX308" fmla="*/ 413562 w 1046773"/>
                    <a:gd name="connsiteY308" fmla="*/ 102420 h 530757"/>
                    <a:gd name="connsiteX309" fmla="*/ 434763 w 1046773"/>
                    <a:gd name="connsiteY309" fmla="*/ 103835 h 530757"/>
                    <a:gd name="connsiteX310" fmla="*/ 442946 w 1046773"/>
                    <a:gd name="connsiteY310" fmla="*/ 104469 h 530757"/>
                    <a:gd name="connsiteX311" fmla="*/ 443101 w 1046773"/>
                    <a:gd name="connsiteY311" fmla="*/ 104241 h 530757"/>
                    <a:gd name="connsiteX312" fmla="*/ 475256 w 1046773"/>
                    <a:gd name="connsiteY312" fmla="*/ 118962 h 530757"/>
                    <a:gd name="connsiteX313" fmla="*/ 493471 w 1046773"/>
                    <a:gd name="connsiteY313" fmla="*/ 133358 h 530757"/>
                    <a:gd name="connsiteX314" fmla="*/ 510367 w 1046773"/>
                    <a:gd name="connsiteY314" fmla="*/ 155348 h 530757"/>
                    <a:gd name="connsiteX315" fmla="*/ 526186 w 1046773"/>
                    <a:gd name="connsiteY315" fmla="*/ 175775 h 530757"/>
                    <a:gd name="connsiteX316" fmla="*/ 516640 w 1046773"/>
                    <a:gd name="connsiteY316" fmla="*/ 176608 h 530757"/>
                    <a:gd name="connsiteX317" fmla="*/ 440049 w 1046773"/>
                    <a:gd name="connsiteY317" fmla="*/ 164902 h 530757"/>
                    <a:gd name="connsiteX318" fmla="*/ 435007 w 1046773"/>
                    <a:gd name="connsiteY318" fmla="*/ 160059 h 530757"/>
                    <a:gd name="connsiteX319" fmla="*/ 419150 w 1046773"/>
                    <a:gd name="connsiteY319" fmla="*/ 136550 h 530757"/>
                    <a:gd name="connsiteX320" fmla="*/ 247752 w 1046773"/>
                    <a:gd name="connsiteY320" fmla="*/ 138998 h 530757"/>
                    <a:gd name="connsiteX321" fmla="*/ 300201 w 1046773"/>
                    <a:gd name="connsiteY321" fmla="*/ 121955 h 530757"/>
                    <a:gd name="connsiteX322" fmla="*/ 345839 w 1046773"/>
                    <a:gd name="connsiteY322" fmla="*/ 112357 h 530757"/>
                    <a:gd name="connsiteX323" fmla="*/ 379970 w 1046773"/>
                    <a:gd name="connsiteY323" fmla="*/ 112357 h 530757"/>
                    <a:gd name="connsiteX324" fmla="*/ 388779 w 1046773"/>
                    <a:gd name="connsiteY324" fmla="*/ 114907 h 530757"/>
                    <a:gd name="connsiteX325" fmla="*/ 396033 w 1046773"/>
                    <a:gd name="connsiteY325" fmla="*/ 122891 h 530757"/>
                    <a:gd name="connsiteX326" fmla="*/ 412729 w 1046773"/>
                    <a:gd name="connsiteY326" fmla="*/ 137826 h 530757"/>
                    <a:gd name="connsiteX327" fmla="*/ 431188 w 1046773"/>
                    <a:gd name="connsiteY327" fmla="*/ 162019 h 530757"/>
                    <a:gd name="connsiteX328" fmla="*/ 428343 w 1046773"/>
                    <a:gd name="connsiteY328" fmla="*/ 165838 h 530757"/>
                    <a:gd name="connsiteX329" fmla="*/ 392885 w 1046773"/>
                    <a:gd name="connsiteY329" fmla="*/ 173092 h 530757"/>
                    <a:gd name="connsiteX330" fmla="*/ 379373 w 1046773"/>
                    <a:gd name="connsiteY330" fmla="*/ 170298 h 530757"/>
                    <a:gd name="connsiteX331" fmla="*/ 292741 w 1046773"/>
                    <a:gd name="connsiteY331" fmla="*/ 155171 h 530757"/>
                    <a:gd name="connsiteX332" fmla="*/ 254593 w 1046773"/>
                    <a:gd name="connsiteY332" fmla="*/ 155761 h 530757"/>
                    <a:gd name="connsiteX333" fmla="*/ 230989 w 1046773"/>
                    <a:gd name="connsiteY333" fmla="*/ 152923 h 530757"/>
                    <a:gd name="connsiteX334" fmla="*/ 247752 w 1046773"/>
                    <a:gd name="connsiteY334" fmla="*/ 138998 h 530757"/>
                    <a:gd name="connsiteX335" fmla="*/ 225328 w 1046773"/>
                    <a:gd name="connsiteY335" fmla="*/ 95365 h 530757"/>
                    <a:gd name="connsiteX336" fmla="*/ 238648 w 1046773"/>
                    <a:gd name="connsiteY336" fmla="*/ 90323 h 530757"/>
                    <a:gd name="connsiteX337" fmla="*/ 323363 w 1046773"/>
                    <a:gd name="connsiteY337" fmla="*/ 108487 h 530757"/>
                    <a:gd name="connsiteX338" fmla="*/ 322921 w 1046773"/>
                    <a:gd name="connsiteY338" fmla="*/ 112453 h 530757"/>
                    <a:gd name="connsiteX339" fmla="*/ 315719 w 1046773"/>
                    <a:gd name="connsiteY339" fmla="*/ 113632 h 530757"/>
                    <a:gd name="connsiteX340" fmla="*/ 244862 w 1046773"/>
                    <a:gd name="connsiteY340" fmla="*/ 135570 h 530757"/>
                    <a:gd name="connsiteX341" fmla="*/ 224981 w 1046773"/>
                    <a:gd name="connsiteY341" fmla="*/ 151389 h 530757"/>
                    <a:gd name="connsiteX342" fmla="*/ 209700 w 1046773"/>
                    <a:gd name="connsiteY342" fmla="*/ 158488 h 530757"/>
                    <a:gd name="connsiteX343" fmla="*/ 180759 w 1046773"/>
                    <a:gd name="connsiteY343" fmla="*/ 165830 h 530757"/>
                    <a:gd name="connsiteX344" fmla="*/ 160487 w 1046773"/>
                    <a:gd name="connsiteY344" fmla="*/ 166280 h 530757"/>
                    <a:gd name="connsiteX345" fmla="*/ 146333 w 1046773"/>
                    <a:gd name="connsiteY345" fmla="*/ 163044 h 530757"/>
                    <a:gd name="connsiteX346" fmla="*/ 139035 w 1046773"/>
                    <a:gd name="connsiteY346" fmla="*/ 156830 h 530757"/>
                    <a:gd name="connsiteX347" fmla="*/ 149613 w 1046773"/>
                    <a:gd name="connsiteY347" fmla="*/ 132688 h 530757"/>
                    <a:gd name="connsiteX348" fmla="*/ 201377 w 1046773"/>
                    <a:gd name="connsiteY348" fmla="*/ 109275 h 530757"/>
                    <a:gd name="connsiteX349" fmla="*/ 225328 w 1046773"/>
                    <a:gd name="connsiteY349" fmla="*/ 95365 h 530757"/>
                    <a:gd name="connsiteX350" fmla="*/ 9073 w 1046773"/>
                    <a:gd name="connsiteY350" fmla="*/ 34151 h 530757"/>
                    <a:gd name="connsiteX351" fmla="*/ 45607 w 1046773"/>
                    <a:gd name="connsiteY351" fmla="*/ 14270 h 530757"/>
                    <a:gd name="connsiteX352" fmla="*/ 155444 w 1046773"/>
                    <a:gd name="connsiteY352" fmla="*/ 12994 h 530757"/>
                    <a:gd name="connsiteX353" fmla="*/ 329636 w 1046773"/>
                    <a:gd name="connsiteY353" fmla="*/ 55256 h 530757"/>
                    <a:gd name="connsiteX354" fmla="*/ 406228 w 1046773"/>
                    <a:gd name="connsiteY354" fmla="*/ 86409 h 530757"/>
                    <a:gd name="connsiteX355" fmla="*/ 407451 w 1046773"/>
                    <a:gd name="connsiteY355" fmla="*/ 92674 h 530757"/>
                    <a:gd name="connsiteX356" fmla="*/ 405203 w 1046773"/>
                    <a:gd name="connsiteY356" fmla="*/ 95756 h 530757"/>
                    <a:gd name="connsiteX357" fmla="*/ 394330 w 1046773"/>
                    <a:gd name="connsiteY357" fmla="*/ 103341 h 530757"/>
                    <a:gd name="connsiteX358" fmla="*/ 394035 w 1046773"/>
                    <a:gd name="connsiteY358" fmla="*/ 103444 h 530757"/>
                    <a:gd name="connsiteX359" fmla="*/ 377095 w 1046773"/>
                    <a:gd name="connsiteY359" fmla="*/ 107020 h 530757"/>
                    <a:gd name="connsiteX360" fmla="*/ 343008 w 1046773"/>
                    <a:gd name="connsiteY360" fmla="*/ 106622 h 530757"/>
                    <a:gd name="connsiteX361" fmla="*/ 322832 w 1046773"/>
                    <a:gd name="connsiteY361" fmla="*/ 103732 h 530757"/>
                    <a:gd name="connsiteX362" fmla="*/ 307698 w 1046773"/>
                    <a:gd name="connsiteY362" fmla="*/ 98881 h 530757"/>
                    <a:gd name="connsiteX363" fmla="*/ 242570 w 1046773"/>
                    <a:gd name="connsiteY363" fmla="*/ 85856 h 530757"/>
                    <a:gd name="connsiteX364" fmla="*/ 223175 w 1046773"/>
                    <a:gd name="connsiteY364" fmla="*/ 80909 h 530757"/>
                    <a:gd name="connsiteX365" fmla="*/ 213924 w 1046773"/>
                    <a:gd name="connsiteY365" fmla="*/ 76796 h 530757"/>
                    <a:gd name="connsiteX366" fmla="*/ 154029 w 1046773"/>
                    <a:gd name="connsiteY366" fmla="*/ 63180 h 530757"/>
                    <a:gd name="connsiteX367" fmla="*/ 21022 w 1046773"/>
                    <a:gd name="connsiteY367" fmla="*/ 47405 h 530757"/>
                    <a:gd name="connsiteX368" fmla="*/ 9073 w 1046773"/>
                    <a:gd name="connsiteY368" fmla="*/ 34151 h 530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</a:cxnLst>
                  <a:rect l="l" t="t" r="r" b="b"/>
                  <a:pathLst>
                    <a:path w="1046773" h="530757">
                      <a:moveTo>
                        <a:pt x="4665" y="40756"/>
                      </a:moveTo>
                      <a:cubicBezTo>
                        <a:pt x="4665" y="40756"/>
                        <a:pt x="10496" y="51725"/>
                        <a:pt x="27922" y="53347"/>
                      </a:cubicBezTo>
                      <a:cubicBezTo>
                        <a:pt x="27922" y="53347"/>
                        <a:pt x="110639" y="61574"/>
                        <a:pt x="136344" y="65635"/>
                      </a:cubicBezTo>
                      <a:cubicBezTo>
                        <a:pt x="136344" y="65635"/>
                        <a:pt x="214889" y="76899"/>
                        <a:pt x="223757" y="86593"/>
                      </a:cubicBezTo>
                      <a:cubicBezTo>
                        <a:pt x="223757" y="86593"/>
                        <a:pt x="225814" y="87912"/>
                        <a:pt x="223905" y="90168"/>
                      </a:cubicBezTo>
                      <a:cubicBezTo>
                        <a:pt x="223905" y="90168"/>
                        <a:pt x="214159" y="103150"/>
                        <a:pt x="190268" y="108774"/>
                      </a:cubicBezTo>
                      <a:cubicBezTo>
                        <a:pt x="190268" y="108774"/>
                        <a:pt x="154715" y="118468"/>
                        <a:pt x="140023" y="136691"/>
                      </a:cubicBezTo>
                      <a:cubicBezTo>
                        <a:pt x="140023" y="136691"/>
                        <a:pt x="130720" y="147416"/>
                        <a:pt x="134243" y="157110"/>
                      </a:cubicBezTo>
                      <a:cubicBezTo>
                        <a:pt x="134243" y="157110"/>
                        <a:pt x="137236" y="160788"/>
                        <a:pt x="131162" y="162543"/>
                      </a:cubicBezTo>
                      <a:cubicBezTo>
                        <a:pt x="131162" y="162543"/>
                        <a:pt x="85768" y="176696"/>
                        <a:pt x="37041" y="177964"/>
                      </a:cubicBezTo>
                      <a:cubicBezTo>
                        <a:pt x="37041" y="177964"/>
                        <a:pt x="74695" y="179195"/>
                        <a:pt x="124852" y="167489"/>
                      </a:cubicBezTo>
                      <a:cubicBezTo>
                        <a:pt x="124852" y="167489"/>
                        <a:pt x="135475" y="164998"/>
                        <a:pt x="142139" y="166317"/>
                      </a:cubicBezTo>
                      <a:cubicBezTo>
                        <a:pt x="142139" y="166317"/>
                        <a:pt x="153498" y="169303"/>
                        <a:pt x="163487" y="170136"/>
                      </a:cubicBezTo>
                      <a:cubicBezTo>
                        <a:pt x="163487" y="170136"/>
                        <a:pt x="168824" y="171116"/>
                        <a:pt x="168337" y="175178"/>
                      </a:cubicBezTo>
                      <a:cubicBezTo>
                        <a:pt x="168337" y="175178"/>
                        <a:pt x="167748" y="179733"/>
                        <a:pt x="169509" y="180323"/>
                      </a:cubicBezTo>
                      <a:cubicBezTo>
                        <a:pt x="169509" y="180323"/>
                        <a:pt x="170247" y="181009"/>
                        <a:pt x="171809" y="180419"/>
                      </a:cubicBezTo>
                      <a:cubicBezTo>
                        <a:pt x="171809" y="180419"/>
                        <a:pt x="175385" y="179195"/>
                        <a:pt x="173770" y="177234"/>
                      </a:cubicBezTo>
                      <a:cubicBezTo>
                        <a:pt x="173770" y="177234"/>
                        <a:pt x="171957" y="175959"/>
                        <a:pt x="172495" y="173755"/>
                      </a:cubicBezTo>
                      <a:cubicBezTo>
                        <a:pt x="172495" y="173755"/>
                        <a:pt x="172694" y="170718"/>
                        <a:pt x="178326" y="169937"/>
                      </a:cubicBezTo>
                      <a:cubicBezTo>
                        <a:pt x="178326" y="169937"/>
                        <a:pt x="201974" y="165919"/>
                        <a:pt x="215685" y="160582"/>
                      </a:cubicBezTo>
                      <a:cubicBezTo>
                        <a:pt x="215685" y="160582"/>
                        <a:pt x="220683" y="158474"/>
                        <a:pt x="232729" y="159410"/>
                      </a:cubicBezTo>
                      <a:cubicBezTo>
                        <a:pt x="232729" y="159410"/>
                        <a:pt x="247030" y="160390"/>
                        <a:pt x="265098" y="159454"/>
                      </a:cubicBezTo>
                      <a:cubicBezTo>
                        <a:pt x="265098" y="159454"/>
                        <a:pt x="307654" y="158769"/>
                        <a:pt x="328663" y="162145"/>
                      </a:cubicBezTo>
                      <a:cubicBezTo>
                        <a:pt x="328663" y="162145"/>
                        <a:pt x="363679" y="166310"/>
                        <a:pt x="381695" y="176637"/>
                      </a:cubicBezTo>
                      <a:cubicBezTo>
                        <a:pt x="381695" y="176637"/>
                        <a:pt x="386250" y="178694"/>
                        <a:pt x="386103" y="182616"/>
                      </a:cubicBezTo>
                      <a:cubicBezTo>
                        <a:pt x="386103" y="182616"/>
                        <a:pt x="386103" y="185255"/>
                        <a:pt x="384784" y="195538"/>
                      </a:cubicBezTo>
                      <a:cubicBezTo>
                        <a:pt x="384784" y="195538"/>
                        <a:pt x="384150" y="200588"/>
                        <a:pt x="384636" y="201170"/>
                      </a:cubicBezTo>
                      <a:cubicBezTo>
                        <a:pt x="384636" y="201170"/>
                        <a:pt x="385661" y="202784"/>
                        <a:pt x="387327" y="201863"/>
                      </a:cubicBezTo>
                      <a:cubicBezTo>
                        <a:pt x="387327" y="201863"/>
                        <a:pt x="388012" y="200978"/>
                        <a:pt x="389089" y="201126"/>
                      </a:cubicBezTo>
                      <a:cubicBezTo>
                        <a:pt x="389089" y="201126"/>
                        <a:pt x="392081" y="201465"/>
                        <a:pt x="390850" y="196570"/>
                      </a:cubicBezTo>
                      <a:cubicBezTo>
                        <a:pt x="390850" y="196570"/>
                        <a:pt x="388890" y="192604"/>
                        <a:pt x="390113" y="180906"/>
                      </a:cubicBezTo>
                      <a:cubicBezTo>
                        <a:pt x="390113" y="180906"/>
                        <a:pt x="390356" y="178900"/>
                        <a:pt x="394470" y="177574"/>
                      </a:cubicBezTo>
                      <a:cubicBezTo>
                        <a:pt x="394470" y="177574"/>
                        <a:pt x="413857" y="175318"/>
                        <a:pt x="431343" y="169686"/>
                      </a:cubicBezTo>
                      <a:cubicBezTo>
                        <a:pt x="431343" y="169686"/>
                        <a:pt x="434970" y="168366"/>
                        <a:pt x="441671" y="169538"/>
                      </a:cubicBezTo>
                      <a:cubicBezTo>
                        <a:pt x="441671" y="169538"/>
                        <a:pt x="515424" y="179527"/>
                        <a:pt x="524336" y="181982"/>
                      </a:cubicBezTo>
                      <a:cubicBezTo>
                        <a:pt x="524336" y="181982"/>
                        <a:pt x="530941" y="183102"/>
                        <a:pt x="541033" y="190061"/>
                      </a:cubicBezTo>
                      <a:cubicBezTo>
                        <a:pt x="541033" y="190061"/>
                        <a:pt x="597352" y="224000"/>
                        <a:pt x="606803" y="238102"/>
                      </a:cubicBezTo>
                      <a:cubicBezTo>
                        <a:pt x="606803" y="238102"/>
                        <a:pt x="614587" y="246918"/>
                        <a:pt x="614440" y="249948"/>
                      </a:cubicBezTo>
                      <a:cubicBezTo>
                        <a:pt x="614440" y="249948"/>
                        <a:pt x="616349" y="253177"/>
                        <a:pt x="611498" y="252646"/>
                      </a:cubicBezTo>
                      <a:lnTo>
                        <a:pt x="611307" y="252941"/>
                      </a:lnTo>
                      <a:cubicBezTo>
                        <a:pt x="611307" y="252941"/>
                        <a:pt x="563951" y="245054"/>
                        <a:pt x="547056" y="240350"/>
                      </a:cubicBezTo>
                      <a:cubicBezTo>
                        <a:pt x="547056" y="240350"/>
                        <a:pt x="479966" y="226101"/>
                        <a:pt x="454261" y="225806"/>
                      </a:cubicBezTo>
                      <a:cubicBezTo>
                        <a:pt x="454261" y="225806"/>
                        <a:pt x="445393" y="225172"/>
                        <a:pt x="432419" y="226440"/>
                      </a:cubicBezTo>
                      <a:cubicBezTo>
                        <a:pt x="432419" y="226440"/>
                        <a:pt x="426050" y="227472"/>
                        <a:pt x="418656" y="223506"/>
                      </a:cubicBezTo>
                      <a:cubicBezTo>
                        <a:pt x="418656" y="223506"/>
                        <a:pt x="398288" y="214395"/>
                        <a:pt x="393585" y="207296"/>
                      </a:cubicBezTo>
                      <a:cubicBezTo>
                        <a:pt x="393585" y="207296"/>
                        <a:pt x="393290" y="204605"/>
                        <a:pt x="390990" y="204605"/>
                      </a:cubicBezTo>
                      <a:cubicBezTo>
                        <a:pt x="390990" y="204605"/>
                        <a:pt x="389177" y="205143"/>
                        <a:pt x="388786" y="205829"/>
                      </a:cubicBezTo>
                      <a:cubicBezTo>
                        <a:pt x="388786" y="205829"/>
                        <a:pt x="388447" y="207200"/>
                        <a:pt x="386973" y="207053"/>
                      </a:cubicBezTo>
                      <a:cubicBezTo>
                        <a:pt x="386973" y="207053"/>
                        <a:pt x="385012" y="207053"/>
                        <a:pt x="385454" y="209404"/>
                      </a:cubicBezTo>
                      <a:cubicBezTo>
                        <a:pt x="385454" y="209404"/>
                        <a:pt x="391728" y="217041"/>
                        <a:pt x="411653" y="226639"/>
                      </a:cubicBezTo>
                      <a:cubicBezTo>
                        <a:pt x="411705" y="226683"/>
                        <a:pt x="411801" y="226742"/>
                        <a:pt x="411896" y="226838"/>
                      </a:cubicBezTo>
                      <a:cubicBezTo>
                        <a:pt x="411896" y="226838"/>
                        <a:pt x="418752" y="229286"/>
                        <a:pt x="419585" y="232124"/>
                      </a:cubicBezTo>
                      <a:cubicBezTo>
                        <a:pt x="419585" y="232124"/>
                        <a:pt x="420956" y="233738"/>
                        <a:pt x="419482" y="239466"/>
                      </a:cubicBezTo>
                      <a:cubicBezTo>
                        <a:pt x="419482" y="239466"/>
                        <a:pt x="415177" y="254651"/>
                        <a:pt x="418406" y="265908"/>
                      </a:cubicBezTo>
                      <a:cubicBezTo>
                        <a:pt x="418406" y="265908"/>
                        <a:pt x="421244" y="274481"/>
                        <a:pt x="418944" y="277666"/>
                      </a:cubicBezTo>
                      <a:cubicBezTo>
                        <a:pt x="418944" y="277666"/>
                        <a:pt x="418207" y="282951"/>
                        <a:pt x="405424" y="280165"/>
                      </a:cubicBezTo>
                      <a:cubicBezTo>
                        <a:pt x="405424" y="280165"/>
                        <a:pt x="350041" y="269638"/>
                        <a:pt x="338725" y="268702"/>
                      </a:cubicBezTo>
                      <a:lnTo>
                        <a:pt x="228637" y="256657"/>
                      </a:lnTo>
                      <a:cubicBezTo>
                        <a:pt x="228637" y="256657"/>
                        <a:pt x="221634" y="256855"/>
                        <a:pt x="219091" y="251511"/>
                      </a:cubicBezTo>
                      <a:cubicBezTo>
                        <a:pt x="219091" y="251511"/>
                        <a:pt x="208417" y="235058"/>
                        <a:pt x="195443" y="218066"/>
                      </a:cubicBezTo>
                      <a:cubicBezTo>
                        <a:pt x="195443" y="218066"/>
                        <a:pt x="177080" y="194609"/>
                        <a:pt x="177419" y="188248"/>
                      </a:cubicBezTo>
                      <a:cubicBezTo>
                        <a:pt x="177419" y="188248"/>
                        <a:pt x="177368" y="187024"/>
                        <a:pt x="177471" y="186287"/>
                      </a:cubicBezTo>
                      <a:cubicBezTo>
                        <a:pt x="177471" y="186287"/>
                        <a:pt x="178503" y="183692"/>
                        <a:pt x="176395" y="183250"/>
                      </a:cubicBezTo>
                      <a:cubicBezTo>
                        <a:pt x="176395" y="183250"/>
                        <a:pt x="175562" y="182756"/>
                        <a:pt x="174729" y="183832"/>
                      </a:cubicBezTo>
                      <a:cubicBezTo>
                        <a:pt x="174729" y="183832"/>
                        <a:pt x="173697" y="184466"/>
                        <a:pt x="173210" y="184075"/>
                      </a:cubicBezTo>
                      <a:cubicBezTo>
                        <a:pt x="173210" y="184075"/>
                        <a:pt x="171301" y="184127"/>
                        <a:pt x="171831" y="186228"/>
                      </a:cubicBezTo>
                      <a:cubicBezTo>
                        <a:pt x="171831" y="186228"/>
                        <a:pt x="175650" y="198177"/>
                        <a:pt x="183442" y="208210"/>
                      </a:cubicBezTo>
                      <a:cubicBezTo>
                        <a:pt x="183442" y="208210"/>
                        <a:pt x="200485" y="229219"/>
                        <a:pt x="207392" y="240970"/>
                      </a:cubicBezTo>
                      <a:lnTo>
                        <a:pt x="214882" y="252233"/>
                      </a:lnTo>
                      <a:cubicBezTo>
                        <a:pt x="214882" y="252233"/>
                        <a:pt x="216201" y="254533"/>
                        <a:pt x="215221" y="255860"/>
                      </a:cubicBezTo>
                      <a:cubicBezTo>
                        <a:pt x="215221" y="255860"/>
                        <a:pt x="215273" y="256937"/>
                        <a:pt x="212921" y="258256"/>
                      </a:cubicBezTo>
                      <a:cubicBezTo>
                        <a:pt x="212921" y="258256"/>
                        <a:pt x="194610" y="269918"/>
                        <a:pt x="188189" y="273044"/>
                      </a:cubicBezTo>
                      <a:cubicBezTo>
                        <a:pt x="188189" y="273044"/>
                        <a:pt x="150240" y="292387"/>
                        <a:pt x="126783" y="297385"/>
                      </a:cubicBezTo>
                      <a:cubicBezTo>
                        <a:pt x="126783" y="297385"/>
                        <a:pt x="136971" y="297775"/>
                        <a:pt x="169583" y="285236"/>
                      </a:cubicBezTo>
                      <a:cubicBezTo>
                        <a:pt x="169583" y="285236"/>
                        <a:pt x="188049" y="279413"/>
                        <a:pt x="213562" y="262716"/>
                      </a:cubicBezTo>
                      <a:cubicBezTo>
                        <a:pt x="213562" y="262716"/>
                        <a:pt x="216599" y="259237"/>
                        <a:pt x="225217" y="260165"/>
                      </a:cubicBezTo>
                      <a:lnTo>
                        <a:pt x="335939" y="271916"/>
                      </a:lnTo>
                      <a:cubicBezTo>
                        <a:pt x="335939" y="271916"/>
                        <a:pt x="372812" y="277599"/>
                        <a:pt x="392111" y="281418"/>
                      </a:cubicBezTo>
                      <a:lnTo>
                        <a:pt x="408078" y="284846"/>
                      </a:lnTo>
                      <a:cubicBezTo>
                        <a:pt x="408078" y="284846"/>
                        <a:pt x="414447" y="285332"/>
                        <a:pt x="414292" y="290234"/>
                      </a:cubicBezTo>
                      <a:cubicBezTo>
                        <a:pt x="414292" y="290234"/>
                        <a:pt x="414587" y="295026"/>
                        <a:pt x="416939" y="306054"/>
                      </a:cubicBezTo>
                      <a:lnTo>
                        <a:pt x="419703" y="315335"/>
                      </a:lnTo>
                      <a:cubicBezTo>
                        <a:pt x="416541" y="315910"/>
                        <a:pt x="413511" y="316558"/>
                        <a:pt x="410813" y="317318"/>
                      </a:cubicBezTo>
                      <a:cubicBezTo>
                        <a:pt x="409707" y="317495"/>
                        <a:pt x="371183" y="324903"/>
                        <a:pt x="302833" y="365867"/>
                      </a:cubicBezTo>
                      <a:cubicBezTo>
                        <a:pt x="300850" y="366951"/>
                        <a:pt x="250384" y="395133"/>
                        <a:pt x="252116" y="427531"/>
                      </a:cubicBezTo>
                      <a:cubicBezTo>
                        <a:pt x="252116" y="427988"/>
                        <a:pt x="252654" y="442857"/>
                        <a:pt x="272536" y="449779"/>
                      </a:cubicBezTo>
                      <a:cubicBezTo>
                        <a:pt x="272594" y="449793"/>
                        <a:pt x="281190" y="452904"/>
                        <a:pt x="286800" y="458720"/>
                      </a:cubicBezTo>
                      <a:cubicBezTo>
                        <a:pt x="290707" y="461927"/>
                        <a:pt x="372252" y="526724"/>
                        <a:pt x="480770" y="526738"/>
                      </a:cubicBezTo>
                      <a:cubicBezTo>
                        <a:pt x="480784" y="526738"/>
                        <a:pt x="480784" y="526738"/>
                        <a:pt x="480792" y="526738"/>
                      </a:cubicBezTo>
                      <a:cubicBezTo>
                        <a:pt x="486276" y="526738"/>
                        <a:pt x="491820" y="526569"/>
                        <a:pt x="497430" y="526208"/>
                      </a:cubicBezTo>
                      <a:cubicBezTo>
                        <a:pt x="498616" y="526038"/>
                        <a:pt x="501948" y="525375"/>
                        <a:pt x="504551" y="523053"/>
                      </a:cubicBezTo>
                      <a:cubicBezTo>
                        <a:pt x="504735" y="523001"/>
                        <a:pt x="504934" y="522949"/>
                        <a:pt x="505103" y="522927"/>
                      </a:cubicBezTo>
                      <a:cubicBezTo>
                        <a:pt x="507853" y="525382"/>
                        <a:pt x="513478" y="526576"/>
                        <a:pt x="522206" y="526576"/>
                      </a:cubicBezTo>
                      <a:cubicBezTo>
                        <a:pt x="525405" y="526576"/>
                        <a:pt x="529290" y="526421"/>
                        <a:pt x="534045" y="525994"/>
                      </a:cubicBezTo>
                      <a:cubicBezTo>
                        <a:pt x="551427" y="523377"/>
                        <a:pt x="630650" y="510801"/>
                        <a:pt x="654372" y="496574"/>
                      </a:cubicBezTo>
                      <a:cubicBezTo>
                        <a:pt x="658301" y="499390"/>
                        <a:pt x="664943" y="500761"/>
                        <a:pt x="674806" y="500849"/>
                      </a:cubicBezTo>
                      <a:lnTo>
                        <a:pt x="677202" y="500879"/>
                      </a:lnTo>
                      <a:cubicBezTo>
                        <a:pt x="693611" y="500879"/>
                        <a:pt x="840314" y="496950"/>
                        <a:pt x="979999" y="361776"/>
                      </a:cubicBezTo>
                      <a:cubicBezTo>
                        <a:pt x="982152" y="363464"/>
                        <a:pt x="985248" y="364806"/>
                        <a:pt x="988654" y="364341"/>
                      </a:cubicBezTo>
                      <a:cubicBezTo>
                        <a:pt x="989737" y="365558"/>
                        <a:pt x="991079" y="367541"/>
                        <a:pt x="991580" y="370253"/>
                      </a:cubicBezTo>
                      <a:cubicBezTo>
                        <a:pt x="992811" y="373394"/>
                        <a:pt x="996106" y="379859"/>
                        <a:pt x="1001937" y="379859"/>
                      </a:cubicBezTo>
                      <a:cubicBezTo>
                        <a:pt x="1006088" y="379859"/>
                        <a:pt x="1009258" y="376836"/>
                        <a:pt x="1011351" y="370880"/>
                      </a:cubicBezTo>
                      <a:cubicBezTo>
                        <a:pt x="1011771" y="370423"/>
                        <a:pt x="1012103" y="369863"/>
                        <a:pt x="1012309" y="369192"/>
                      </a:cubicBezTo>
                      <a:cubicBezTo>
                        <a:pt x="1014071" y="363553"/>
                        <a:pt x="1014514" y="362174"/>
                        <a:pt x="1012884" y="359933"/>
                      </a:cubicBezTo>
                      <a:lnTo>
                        <a:pt x="1013194" y="352554"/>
                      </a:lnTo>
                      <a:cubicBezTo>
                        <a:pt x="1013231" y="351633"/>
                        <a:pt x="1013024" y="350711"/>
                        <a:pt x="1012604" y="349893"/>
                      </a:cubicBezTo>
                      <a:lnTo>
                        <a:pt x="1006021" y="337103"/>
                      </a:lnTo>
                      <a:lnTo>
                        <a:pt x="1008248" y="327712"/>
                      </a:lnTo>
                      <a:lnTo>
                        <a:pt x="1017256" y="305663"/>
                      </a:lnTo>
                      <a:cubicBezTo>
                        <a:pt x="1018177" y="303400"/>
                        <a:pt x="1017440" y="300813"/>
                        <a:pt x="1015479" y="299368"/>
                      </a:cubicBezTo>
                      <a:lnTo>
                        <a:pt x="1008329" y="294075"/>
                      </a:lnTo>
                      <a:cubicBezTo>
                        <a:pt x="1007709" y="293610"/>
                        <a:pt x="1006884" y="293271"/>
                        <a:pt x="1006110" y="293117"/>
                      </a:cubicBezTo>
                      <a:cubicBezTo>
                        <a:pt x="1006110" y="293124"/>
                        <a:pt x="1001178" y="291834"/>
                        <a:pt x="992819" y="294222"/>
                      </a:cubicBezTo>
                      <a:cubicBezTo>
                        <a:pt x="992561" y="294289"/>
                        <a:pt x="991765" y="294466"/>
                        <a:pt x="991027" y="294466"/>
                      </a:cubicBezTo>
                      <a:cubicBezTo>
                        <a:pt x="990135" y="293662"/>
                        <a:pt x="987039" y="291841"/>
                        <a:pt x="975665" y="291841"/>
                      </a:cubicBezTo>
                      <a:cubicBezTo>
                        <a:pt x="972348" y="291841"/>
                        <a:pt x="968161" y="291996"/>
                        <a:pt x="962868" y="292416"/>
                      </a:cubicBezTo>
                      <a:cubicBezTo>
                        <a:pt x="962868" y="292416"/>
                        <a:pt x="959904" y="292601"/>
                        <a:pt x="955577" y="292785"/>
                      </a:cubicBezTo>
                      <a:cubicBezTo>
                        <a:pt x="952990" y="291436"/>
                        <a:pt x="950800" y="290684"/>
                        <a:pt x="950800" y="290684"/>
                      </a:cubicBezTo>
                      <a:cubicBezTo>
                        <a:pt x="946540" y="289504"/>
                        <a:pt x="949724" y="289409"/>
                        <a:pt x="949724" y="289409"/>
                      </a:cubicBezTo>
                      <a:cubicBezTo>
                        <a:pt x="958290" y="289018"/>
                        <a:pt x="968581" y="286961"/>
                        <a:pt x="968581" y="286961"/>
                      </a:cubicBezTo>
                      <a:cubicBezTo>
                        <a:pt x="972495" y="285295"/>
                        <a:pt x="978171" y="284138"/>
                        <a:pt x="981054" y="284072"/>
                      </a:cubicBezTo>
                      <a:cubicBezTo>
                        <a:pt x="983523" y="284647"/>
                        <a:pt x="984540" y="285244"/>
                        <a:pt x="984540" y="285244"/>
                      </a:cubicBezTo>
                      <a:cubicBezTo>
                        <a:pt x="986545" y="287890"/>
                        <a:pt x="987917" y="286858"/>
                        <a:pt x="987917" y="286858"/>
                      </a:cubicBezTo>
                      <a:cubicBezTo>
                        <a:pt x="987821" y="281034"/>
                        <a:pt x="977626" y="280496"/>
                        <a:pt x="977626" y="280496"/>
                      </a:cubicBezTo>
                      <a:cubicBezTo>
                        <a:pt x="969642" y="279081"/>
                        <a:pt x="984681" y="275351"/>
                        <a:pt x="984681" y="275351"/>
                      </a:cubicBezTo>
                      <a:cubicBezTo>
                        <a:pt x="994278" y="272218"/>
                        <a:pt x="996335" y="270699"/>
                        <a:pt x="996335" y="270699"/>
                      </a:cubicBezTo>
                      <a:lnTo>
                        <a:pt x="994522" y="268053"/>
                      </a:lnTo>
                      <a:cubicBezTo>
                        <a:pt x="993976" y="271038"/>
                        <a:pt x="986096" y="272852"/>
                        <a:pt x="986096" y="272852"/>
                      </a:cubicBezTo>
                      <a:cubicBezTo>
                        <a:pt x="979144" y="274024"/>
                        <a:pt x="978260" y="271238"/>
                        <a:pt x="978260" y="271238"/>
                      </a:cubicBezTo>
                      <a:cubicBezTo>
                        <a:pt x="977383" y="267168"/>
                        <a:pt x="982034" y="262369"/>
                        <a:pt x="982034" y="262369"/>
                      </a:cubicBezTo>
                      <a:cubicBezTo>
                        <a:pt x="989037" y="256059"/>
                        <a:pt x="991389" y="261883"/>
                        <a:pt x="991389" y="261883"/>
                      </a:cubicBezTo>
                      <a:cubicBezTo>
                        <a:pt x="991418" y="261765"/>
                        <a:pt x="991315" y="261684"/>
                        <a:pt x="991315" y="261573"/>
                      </a:cubicBezTo>
                      <a:cubicBezTo>
                        <a:pt x="991684" y="262200"/>
                        <a:pt x="992082" y="262959"/>
                        <a:pt x="992516" y="263932"/>
                      </a:cubicBezTo>
                      <a:cubicBezTo>
                        <a:pt x="992516" y="263932"/>
                        <a:pt x="1000006" y="277496"/>
                        <a:pt x="1004753" y="280828"/>
                      </a:cubicBezTo>
                      <a:cubicBezTo>
                        <a:pt x="1004753" y="280828"/>
                        <a:pt x="1006176" y="282295"/>
                        <a:pt x="1007547" y="280290"/>
                      </a:cubicBezTo>
                      <a:lnTo>
                        <a:pt x="1007739" y="278329"/>
                      </a:lnTo>
                      <a:cubicBezTo>
                        <a:pt x="1011565" y="274459"/>
                        <a:pt x="1012788" y="281462"/>
                        <a:pt x="1012788" y="281462"/>
                      </a:cubicBezTo>
                      <a:cubicBezTo>
                        <a:pt x="1013474" y="285524"/>
                        <a:pt x="1018767" y="286364"/>
                        <a:pt x="1018767" y="286364"/>
                      </a:cubicBezTo>
                      <a:cubicBezTo>
                        <a:pt x="1028313" y="285089"/>
                        <a:pt x="1021752" y="277843"/>
                        <a:pt x="1021752" y="277843"/>
                      </a:cubicBezTo>
                      <a:cubicBezTo>
                        <a:pt x="1017882" y="276280"/>
                        <a:pt x="1018516" y="272948"/>
                        <a:pt x="1018516" y="272948"/>
                      </a:cubicBezTo>
                      <a:cubicBezTo>
                        <a:pt x="1020234" y="268001"/>
                        <a:pt x="1030422" y="265701"/>
                        <a:pt x="1030422" y="265701"/>
                      </a:cubicBezTo>
                      <a:cubicBezTo>
                        <a:pt x="1040653" y="265701"/>
                        <a:pt x="1039577" y="259870"/>
                        <a:pt x="1039577" y="259870"/>
                      </a:cubicBezTo>
                      <a:cubicBezTo>
                        <a:pt x="1038987" y="254725"/>
                        <a:pt x="1044619" y="250177"/>
                        <a:pt x="1044619" y="250177"/>
                      </a:cubicBezTo>
                      <a:cubicBezTo>
                        <a:pt x="1054121" y="241508"/>
                        <a:pt x="1044428" y="226868"/>
                        <a:pt x="1044428" y="226868"/>
                      </a:cubicBezTo>
                      <a:cubicBezTo>
                        <a:pt x="1044428" y="226868"/>
                        <a:pt x="1043396" y="223491"/>
                        <a:pt x="1035958" y="225157"/>
                      </a:cubicBezTo>
                      <a:cubicBezTo>
                        <a:pt x="1035958" y="225157"/>
                        <a:pt x="999814" y="230885"/>
                        <a:pt x="993445" y="236716"/>
                      </a:cubicBezTo>
                      <a:cubicBezTo>
                        <a:pt x="993445" y="236716"/>
                        <a:pt x="987939" y="240255"/>
                        <a:pt x="987813" y="248931"/>
                      </a:cubicBezTo>
                      <a:cubicBezTo>
                        <a:pt x="987725" y="248865"/>
                        <a:pt x="987614" y="248806"/>
                        <a:pt x="987614" y="248806"/>
                      </a:cubicBezTo>
                      <a:cubicBezTo>
                        <a:pt x="981194" y="245090"/>
                        <a:pt x="964792" y="246948"/>
                        <a:pt x="964792" y="246948"/>
                      </a:cubicBezTo>
                      <a:cubicBezTo>
                        <a:pt x="951375" y="247191"/>
                        <a:pt x="931443" y="245090"/>
                        <a:pt x="931443" y="245090"/>
                      </a:cubicBezTo>
                      <a:cubicBezTo>
                        <a:pt x="927978" y="244759"/>
                        <a:pt x="924049" y="244176"/>
                        <a:pt x="919913" y="243491"/>
                      </a:cubicBezTo>
                      <a:lnTo>
                        <a:pt x="787386" y="207163"/>
                      </a:lnTo>
                      <a:cubicBezTo>
                        <a:pt x="784002" y="206043"/>
                        <a:pt x="781990" y="205365"/>
                        <a:pt x="781990" y="205365"/>
                      </a:cubicBezTo>
                      <a:cubicBezTo>
                        <a:pt x="770800" y="202261"/>
                        <a:pt x="753211" y="196887"/>
                        <a:pt x="733602" y="190739"/>
                      </a:cubicBezTo>
                      <a:lnTo>
                        <a:pt x="469904" y="96117"/>
                      </a:lnTo>
                      <a:cubicBezTo>
                        <a:pt x="456141" y="90655"/>
                        <a:pt x="444833" y="86372"/>
                        <a:pt x="444833" y="86372"/>
                      </a:cubicBezTo>
                      <a:cubicBezTo>
                        <a:pt x="446543" y="87101"/>
                        <a:pt x="447745" y="87809"/>
                        <a:pt x="448688" y="88509"/>
                      </a:cubicBezTo>
                      <a:lnTo>
                        <a:pt x="438906" y="85001"/>
                      </a:lnTo>
                      <a:lnTo>
                        <a:pt x="436422" y="85996"/>
                      </a:lnTo>
                      <a:cubicBezTo>
                        <a:pt x="432942" y="83069"/>
                        <a:pt x="427915" y="79759"/>
                        <a:pt x="420595" y="76929"/>
                      </a:cubicBezTo>
                      <a:cubicBezTo>
                        <a:pt x="420595" y="76929"/>
                        <a:pt x="358939" y="52978"/>
                        <a:pt x="273737" y="31291"/>
                      </a:cubicBezTo>
                      <a:cubicBezTo>
                        <a:pt x="273737" y="31291"/>
                        <a:pt x="228143" y="16356"/>
                        <a:pt x="140635" y="6043"/>
                      </a:cubicBezTo>
                      <a:cubicBezTo>
                        <a:pt x="140635" y="6043"/>
                        <a:pt x="48275" y="-2796"/>
                        <a:pt x="17278" y="18553"/>
                      </a:cubicBezTo>
                      <a:cubicBezTo>
                        <a:pt x="17300" y="18575"/>
                        <a:pt x="1429" y="28224"/>
                        <a:pt x="4665" y="40756"/>
                      </a:cubicBezTo>
                      <a:close/>
                      <a:moveTo>
                        <a:pt x="987261" y="254371"/>
                      </a:moveTo>
                      <a:cubicBezTo>
                        <a:pt x="987261" y="254371"/>
                        <a:pt x="986442" y="256229"/>
                        <a:pt x="988521" y="258249"/>
                      </a:cubicBezTo>
                      <a:cubicBezTo>
                        <a:pt x="988278" y="258138"/>
                        <a:pt x="988042" y="258042"/>
                        <a:pt x="988042" y="258042"/>
                      </a:cubicBezTo>
                      <a:cubicBezTo>
                        <a:pt x="986030" y="256185"/>
                        <a:pt x="987261" y="254371"/>
                        <a:pt x="987261" y="254371"/>
                      </a:cubicBezTo>
                      <a:close/>
                      <a:moveTo>
                        <a:pt x="774043" y="219481"/>
                      </a:moveTo>
                      <a:cubicBezTo>
                        <a:pt x="772156" y="218928"/>
                        <a:pt x="770962" y="218575"/>
                        <a:pt x="770962" y="218575"/>
                      </a:cubicBezTo>
                      <a:cubicBezTo>
                        <a:pt x="768028" y="217837"/>
                        <a:pt x="674150" y="188403"/>
                        <a:pt x="674150" y="188403"/>
                      </a:cubicBezTo>
                      <a:cubicBezTo>
                        <a:pt x="663911" y="185174"/>
                        <a:pt x="584924" y="158732"/>
                        <a:pt x="584924" y="158732"/>
                      </a:cubicBezTo>
                      <a:cubicBezTo>
                        <a:pt x="577788" y="156461"/>
                        <a:pt x="567224" y="152127"/>
                        <a:pt x="556211" y="147335"/>
                      </a:cubicBezTo>
                      <a:lnTo>
                        <a:pt x="557324" y="147704"/>
                      </a:lnTo>
                      <a:cubicBezTo>
                        <a:pt x="559241" y="148515"/>
                        <a:pt x="560383" y="148986"/>
                        <a:pt x="560383" y="148986"/>
                      </a:cubicBezTo>
                      <a:cubicBezTo>
                        <a:pt x="590791" y="161909"/>
                        <a:pt x="657932" y="182476"/>
                        <a:pt x="657932" y="182476"/>
                      </a:cubicBezTo>
                      <a:cubicBezTo>
                        <a:pt x="668253" y="186198"/>
                        <a:pt x="718277" y="201841"/>
                        <a:pt x="759300" y="214587"/>
                      </a:cubicBezTo>
                      <a:close/>
                      <a:moveTo>
                        <a:pt x="875602" y="312401"/>
                      </a:moveTo>
                      <a:cubicBezTo>
                        <a:pt x="872101" y="313529"/>
                        <a:pt x="851681" y="313101"/>
                        <a:pt x="830001" y="312275"/>
                      </a:cubicBezTo>
                      <a:cubicBezTo>
                        <a:pt x="836931" y="311973"/>
                        <a:pt x="843749" y="311649"/>
                        <a:pt x="850443" y="311332"/>
                      </a:cubicBezTo>
                      <a:cubicBezTo>
                        <a:pt x="865223" y="311907"/>
                        <a:pt x="875602" y="312401"/>
                        <a:pt x="875602" y="312401"/>
                      </a:cubicBezTo>
                      <a:close/>
                      <a:moveTo>
                        <a:pt x="413260" y="327741"/>
                      </a:moveTo>
                      <a:cubicBezTo>
                        <a:pt x="430974" y="322706"/>
                        <a:pt x="463181" y="322323"/>
                        <a:pt x="472653" y="322323"/>
                      </a:cubicBezTo>
                      <a:lnTo>
                        <a:pt x="476406" y="322345"/>
                      </a:lnTo>
                      <a:cubicBezTo>
                        <a:pt x="536212" y="322102"/>
                        <a:pt x="637609" y="319625"/>
                        <a:pt x="638619" y="319595"/>
                      </a:cubicBezTo>
                      <a:cubicBezTo>
                        <a:pt x="644840" y="318372"/>
                        <a:pt x="718616" y="316610"/>
                        <a:pt x="793357" y="313772"/>
                      </a:cubicBezTo>
                      <a:cubicBezTo>
                        <a:pt x="814698" y="314715"/>
                        <a:pt x="834269" y="315829"/>
                        <a:pt x="834269" y="315829"/>
                      </a:cubicBezTo>
                      <a:cubicBezTo>
                        <a:pt x="867862" y="318084"/>
                        <a:pt x="885348" y="315438"/>
                        <a:pt x="885348" y="315438"/>
                      </a:cubicBezTo>
                      <a:cubicBezTo>
                        <a:pt x="890780" y="315158"/>
                        <a:pt x="900268" y="311745"/>
                        <a:pt x="909711" y="307757"/>
                      </a:cubicBezTo>
                      <a:cubicBezTo>
                        <a:pt x="910360" y="307749"/>
                        <a:pt x="911082" y="307698"/>
                        <a:pt x="911716" y="307698"/>
                      </a:cubicBezTo>
                      <a:cubicBezTo>
                        <a:pt x="921314" y="307698"/>
                        <a:pt x="930971" y="308007"/>
                        <a:pt x="933123" y="307432"/>
                      </a:cubicBezTo>
                      <a:cubicBezTo>
                        <a:pt x="938829" y="305928"/>
                        <a:pt x="945051" y="304941"/>
                        <a:pt x="950424" y="304277"/>
                      </a:cubicBezTo>
                      <a:cubicBezTo>
                        <a:pt x="951641" y="306135"/>
                        <a:pt x="952430" y="307447"/>
                        <a:pt x="952430" y="307447"/>
                      </a:cubicBezTo>
                      <a:cubicBezTo>
                        <a:pt x="957029" y="313573"/>
                        <a:pt x="955223" y="317192"/>
                        <a:pt x="955223" y="317192"/>
                      </a:cubicBezTo>
                      <a:cubicBezTo>
                        <a:pt x="954928" y="319301"/>
                        <a:pt x="954435" y="318121"/>
                        <a:pt x="954435" y="318121"/>
                      </a:cubicBezTo>
                      <a:cubicBezTo>
                        <a:pt x="951943" y="313661"/>
                        <a:pt x="949982" y="315718"/>
                        <a:pt x="949982" y="315718"/>
                      </a:cubicBezTo>
                      <a:cubicBezTo>
                        <a:pt x="947093" y="317974"/>
                        <a:pt x="950815" y="320812"/>
                        <a:pt x="950815" y="320812"/>
                      </a:cubicBezTo>
                      <a:cubicBezTo>
                        <a:pt x="952776" y="323067"/>
                        <a:pt x="950078" y="323849"/>
                        <a:pt x="950078" y="323849"/>
                      </a:cubicBezTo>
                      <a:cubicBezTo>
                        <a:pt x="948265" y="325124"/>
                        <a:pt x="949046" y="327033"/>
                        <a:pt x="949046" y="327033"/>
                      </a:cubicBezTo>
                      <a:cubicBezTo>
                        <a:pt x="950277" y="330365"/>
                        <a:pt x="955408" y="329872"/>
                        <a:pt x="955408" y="329872"/>
                      </a:cubicBezTo>
                      <a:cubicBezTo>
                        <a:pt x="961482" y="329282"/>
                        <a:pt x="962366" y="331243"/>
                        <a:pt x="962366" y="331243"/>
                      </a:cubicBezTo>
                      <a:cubicBezTo>
                        <a:pt x="970003" y="334228"/>
                        <a:pt x="968824" y="326982"/>
                        <a:pt x="968824" y="326982"/>
                      </a:cubicBezTo>
                      <a:cubicBezTo>
                        <a:pt x="967600" y="321298"/>
                        <a:pt x="970438" y="319831"/>
                        <a:pt x="970438" y="319831"/>
                      </a:cubicBezTo>
                      <a:cubicBezTo>
                        <a:pt x="974456" y="318070"/>
                        <a:pt x="971670" y="316352"/>
                        <a:pt x="971670" y="316352"/>
                      </a:cubicBezTo>
                      <a:cubicBezTo>
                        <a:pt x="970741" y="315814"/>
                        <a:pt x="972112" y="313565"/>
                        <a:pt x="972112" y="313565"/>
                      </a:cubicBezTo>
                      <a:cubicBezTo>
                        <a:pt x="972849" y="310676"/>
                        <a:pt x="972694" y="305435"/>
                        <a:pt x="972694" y="305435"/>
                      </a:cubicBezTo>
                      <a:cubicBezTo>
                        <a:pt x="972362" y="304181"/>
                        <a:pt x="971861" y="303319"/>
                        <a:pt x="971308" y="302648"/>
                      </a:cubicBezTo>
                      <a:cubicBezTo>
                        <a:pt x="981555" y="302309"/>
                        <a:pt x="984739" y="303312"/>
                        <a:pt x="984821" y="303356"/>
                      </a:cubicBezTo>
                      <a:lnTo>
                        <a:pt x="984828" y="303341"/>
                      </a:lnTo>
                      <a:cubicBezTo>
                        <a:pt x="988809" y="306032"/>
                        <a:pt x="995052" y="304712"/>
                        <a:pt x="995797" y="304484"/>
                      </a:cubicBezTo>
                      <a:cubicBezTo>
                        <a:pt x="999114" y="303533"/>
                        <a:pt x="1001783" y="303503"/>
                        <a:pt x="1003154" y="303555"/>
                      </a:cubicBezTo>
                      <a:lnTo>
                        <a:pt x="1005793" y="305508"/>
                      </a:lnTo>
                      <a:lnTo>
                        <a:pt x="998097" y="324490"/>
                      </a:lnTo>
                      <a:lnTo>
                        <a:pt x="995156" y="336572"/>
                      </a:lnTo>
                      <a:cubicBezTo>
                        <a:pt x="994861" y="337811"/>
                        <a:pt x="995023" y="339123"/>
                        <a:pt x="995598" y="340251"/>
                      </a:cubicBezTo>
                      <a:lnTo>
                        <a:pt x="1002454" y="353542"/>
                      </a:lnTo>
                      <a:lnTo>
                        <a:pt x="1001584" y="366494"/>
                      </a:lnTo>
                      <a:cubicBezTo>
                        <a:pt x="999969" y="358805"/>
                        <a:pt x="993608" y="354441"/>
                        <a:pt x="992878" y="353955"/>
                      </a:cubicBezTo>
                      <a:cubicBezTo>
                        <a:pt x="991271" y="352901"/>
                        <a:pt x="989251" y="352797"/>
                        <a:pt x="987526" y="353682"/>
                      </a:cubicBezTo>
                      <a:cubicBezTo>
                        <a:pt x="986605" y="353682"/>
                        <a:pt x="985418" y="352392"/>
                        <a:pt x="984953" y="351522"/>
                      </a:cubicBezTo>
                      <a:cubicBezTo>
                        <a:pt x="984157" y="350048"/>
                        <a:pt x="982697" y="349038"/>
                        <a:pt x="981046" y="348787"/>
                      </a:cubicBezTo>
                      <a:cubicBezTo>
                        <a:pt x="979402" y="348551"/>
                        <a:pt x="977707" y="349097"/>
                        <a:pt x="976513" y="350269"/>
                      </a:cubicBezTo>
                      <a:cubicBezTo>
                        <a:pt x="838663" y="486320"/>
                        <a:pt x="693309" y="490234"/>
                        <a:pt x="677180" y="490234"/>
                      </a:cubicBezTo>
                      <a:lnTo>
                        <a:pt x="675027" y="490212"/>
                      </a:lnTo>
                      <a:cubicBezTo>
                        <a:pt x="665540" y="490123"/>
                        <a:pt x="661994" y="488730"/>
                        <a:pt x="660866" y="488104"/>
                      </a:cubicBezTo>
                      <a:cubicBezTo>
                        <a:pt x="660623" y="486416"/>
                        <a:pt x="659569" y="484897"/>
                        <a:pt x="657955" y="484101"/>
                      </a:cubicBezTo>
                      <a:cubicBezTo>
                        <a:pt x="655640" y="482929"/>
                        <a:pt x="652824" y="483651"/>
                        <a:pt x="651298" y="485715"/>
                      </a:cubicBezTo>
                      <a:cubicBezTo>
                        <a:pt x="645187" y="494016"/>
                        <a:pt x="586228" y="507351"/>
                        <a:pt x="532762" y="515445"/>
                      </a:cubicBezTo>
                      <a:cubicBezTo>
                        <a:pt x="528722" y="515784"/>
                        <a:pt x="525132" y="515932"/>
                        <a:pt x="522184" y="515932"/>
                      </a:cubicBezTo>
                      <a:cubicBezTo>
                        <a:pt x="514119" y="515932"/>
                        <a:pt x="511952" y="514782"/>
                        <a:pt x="511856" y="514737"/>
                      </a:cubicBezTo>
                      <a:lnTo>
                        <a:pt x="511856" y="514745"/>
                      </a:lnTo>
                      <a:cubicBezTo>
                        <a:pt x="510278" y="513285"/>
                        <a:pt x="508281" y="512261"/>
                        <a:pt x="505406" y="512261"/>
                      </a:cubicBezTo>
                      <a:cubicBezTo>
                        <a:pt x="502369" y="512261"/>
                        <a:pt x="499715" y="513477"/>
                        <a:pt x="499214" y="513720"/>
                      </a:cubicBezTo>
                      <a:cubicBezTo>
                        <a:pt x="498491" y="514067"/>
                        <a:pt x="497850" y="514568"/>
                        <a:pt x="497363" y="515202"/>
                      </a:cubicBezTo>
                      <a:cubicBezTo>
                        <a:pt x="497172" y="515357"/>
                        <a:pt x="496383" y="515615"/>
                        <a:pt x="496199" y="515659"/>
                      </a:cubicBezTo>
                      <a:cubicBezTo>
                        <a:pt x="491363" y="515939"/>
                        <a:pt x="486040" y="516101"/>
                        <a:pt x="480777" y="516101"/>
                      </a:cubicBezTo>
                      <a:cubicBezTo>
                        <a:pt x="480770" y="516101"/>
                        <a:pt x="480770" y="516101"/>
                        <a:pt x="480770" y="516101"/>
                      </a:cubicBezTo>
                      <a:cubicBezTo>
                        <a:pt x="375967" y="516094"/>
                        <a:pt x="294791" y="451562"/>
                        <a:pt x="293980" y="450906"/>
                      </a:cubicBezTo>
                      <a:cubicBezTo>
                        <a:pt x="287065" y="443682"/>
                        <a:pt x="276479" y="439901"/>
                        <a:pt x="276044" y="439738"/>
                      </a:cubicBezTo>
                      <a:cubicBezTo>
                        <a:pt x="263446" y="435352"/>
                        <a:pt x="262775" y="427406"/>
                        <a:pt x="262761" y="427067"/>
                      </a:cubicBezTo>
                      <a:cubicBezTo>
                        <a:pt x="261625" y="405645"/>
                        <a:pt x="295130" y="382343"/>
                        <a:pt x="308148" y="375156"/>
                      </a:cubicBezTo>
                      <a:cubicBezTo>
                        <a:pt x="374773" y="335238"/>
                        <a:pt x="412892" y="327807"/>
                        <a:pt x="413260" y="327741"/>
                      </a:cubicBezTo>
                      <a:close/>
                      <a:moveTo>
                        <a:pt x="629478" y="263475"/>
                      </a:moveTo>
                      <a:cubicBezTo>
                        <a:pt x="629478" y="263475"/>
                        <a:pt x="643145" y="268960"/>
                        <a:pt x="646764" y="270478"/>
                      </a:cubicBezTo>
                      <a:cubicBezTo>
                        <a:pt x="646764" y="270478"/>
                        <a:pt x="652595" y="272336"/>
                        <a:pt x="653672" y="274783"/>
                      </a:cubicBezTo>
                      <a:cubicBezTo>
                        <a:pt x="653672" y="274783"/>
                        <a:pt x="655972" y="279634"/>
                        <a:pt x="653922" y="290065"/>
                      </a:cubicBezTo>
                      <a:cubicBezTo>
                        <a:pt x="653922" y="290065"/>
                        <a:pt x="652691" y="294031"/>
                        <a:pt x="651770" y="295896"/>
                      </a:cubicBezTo>
                      <a:cubicBezTo>
                        <a:pt x="651770" y="295896"/>
                        <a:pt x="650399" y="298151"/>
                        <a:pt x="651961" y="299471"/>
                      </a:cubicBezTo>
                      <a:cubicBezTo>
                        <a:pt x="651961" y="299471"/>
                        <a:pt x="653237" y="300061"/>
                        <a:pt x="653826" y="299375"/>
                      </a:cubicBezTo>
                      <a:cubicBezTo>
                        <a:pt x="653826" y="299375"/>
                        <a:pt x="655094" y="298151"/>
                        <a:pt x="656716" y="299228"/>
                      </a:cubicBezTo>
                      <a:cubicBezTo>
                        <a:pt x="656716" y="299228"/>
                        <a:pt x="658773" y="299618"/>
                        <a:pt x="659215" y="298984"/>
                      </a:cubicBezTo>
                      <a:cubicBezTo>
                        <a:pt x="659215" y="298984"/>
                        <a:pt x="659996" y="298247"/>
                        <a:pt x="658972" y="293986"/>
                      </a:cubicBezTo>
                      <a:cubicBezTo>
                        <a:pt x="658972" y="293986"/>
                        <a:pt x="659753" y="284189"/>
                        <a:pt x="660439" y="278609"/>
                      </a:cubicBezTo>
                      <a:cubicBezTo>
                        <a:pt x="661028" y="274400"/>
                        <a:pt x="663970" y="273906"/>
                        <a:pt x="663970" y="273906"/>
                      </a:cubicBezTo>
                      <a:cubicBezTo>
                        <a:pt x="669351" y="271901"/>
                        <a:pt x="687869" y="274253"/>
                        <a:pt x="687869" y="274253"/>
                      </a:cubicBezTo>
                      <a:cubicBezTo>
                        <a:pt x="697953" y="275329"/>
                        <a:pt x="812059" y="285023"/>
                        <a:pt x="812059" y="285023"/>
                      </a:cubicBezTo>
                      <a:cubicBezTo>
                        <a:pt x="836665" y="286696"/>
                        <a:pt x="885200" y="290470"/>
                        <a:pt x="909976" y="292416"/>
                      </a:cubicBezTo>
                      <a:cubicBezTo>
                        <a:pt x="899464" y="292468"/>
                        <a:pt x="887891" y="292925"/>
                        <a:pt x="875381" y="293846"/>
                      </a:cubicBezTo>
                      <a:cubicBezTo>
                        <a:pt x="857527" y="294864"/>
                        <a:pt x="732843" y="301970"/>
                        <a:pt x="671275" y="306216"/>
                      </a:cubicBezTo>
                      <a:cubicBezTo>
                        <a:pt x="667169" y="306223"/>
                        <a:pt x="664810" y="306223"/>
                        <a:pt x="664810" y="306223"/>
                      </a:cubicBezTo>
                      <a:cubicBezTo>
                        <a:pt x="659908" y="306518"/>
                        <a:pt x="659031" y="304314"/>
                        <a:pt x="659031" y="304314"/>
                      </a:cubicBezTo>
                      <a:cubicBezTo>
                        <a:pt x="657416" y="301034"/>
                        <a:pt x="654726" y="304653"/>
                        <a:pt x="654726" y="304653"/>
                      </a:cubicBezTo>
                      <a:lnTo>
                        <a:pt x="653649" y="304314"/>
                      </a:lnTo>
                      <a:cubicBezTo>
                        <a:pt x="653745" y="302891"/>
                        <a:pt x="651836" y="302648"/>
                        <a:pt x="651836" y="302648"/>
                      </a:cubicBezTo>
                      <a:cubicBezTo>
                        <a:pt x="650126" y="302545"/>
                        <a:pt x="649639" y="304461"/>
                        <a:pt x="649639" y="304461"/>
                      </a:cubicBezTo>
                      <a:cubicBezTo>
                        <a:pt x="647870" y="307395"/>
                        <a:pt x="634454" y="307941"/>
                        <a:pt x="634454" y="307941"/>
                      </a:cubicBezTo>
                      <a:cubicBezTo>
                        <a:pt x="617639" y="307307"/>
                        <a:pt x="599741" y="308516"/>
                        <a:pt x="585336" y="309998"/>
                      </a:cubicBezTo>
                      <a:cubicBezTo>
                        <a:pt x="551567" y="310698"/>
                        <a:pt x="508192" y="311531"/>
                        <a:pt x="476494" y="311664"/>
                      </a:cubicBezTo>
                      <a:lnTo>
                        <a:pt x="472676" y="311642"/>
                      </a:lnTo>
                      <a:cubicBezTo>
                        <a:pt x="463196" y="311642"/>
                        <a:pt x="443115" y="311966"/>
                        <a:pt x="426087" y="314325"/>
                      </a:cubicBezTo>
                      <a:cubicBezTo>
                        <a:pt x="424988" y="312128"/>
                        <a:pt x="423772" y="309371"/>
                        <a:pt x="422895" y="306128"/>
                      </a:cubicBezTo>
                      <a:cubicBezTo>
                        <a:pt x="422895" y="306128"/>
                        <a:pt x="418782" y="295748"/>
                        <a:pt x="419858" y="289136"/>
                      </a:cubicBezTo>
                      <a:cubicBezTo>
                        <a:pt x="419858" y="289136"/>
                        <a:pt x="419762" y="285856"/>
                        <a:pt x="423286" y="281985"/>
                      </a:cubicBezTo>
                      <a:lnTo>
                        <a:pt x="425925" y="279096"/>
                      </a:lnTo>
                      <a:cubicBezTo>
                        <a:pt x="425925" y="279096"/>
                        <a:pt x="429846" y="276302"/>
                        <a:pt x="428033" y="272970"/>
                      </a:cubicBezTo>
                      <a:cubicBezTo>
                        <a:pt x="428033" y="272970"/>
                        <a:pt x="422305" y="267434"/>
                        <a:pt x="422055" y="259598"/>
                      </a:cubicBezTo>
                      <a:cubicBezTo>
                        <a:pt x="422055" y="259598"/>
                        <a:pt x="420492" y="250199"/>
                        <a:pt x="424060" y="239031"/>
                      </a:cubicBezTo>
                      <a:cubicBezTo>
                        <a:pt x="424060" y="239031"/>
                        <a:pt x="426853" y="231733"/>
                        <a:pt x="432677" y="231350"/>
                      </a:cubicBezTo>
                      <a:cubicBezTo>
                        <a:pt x="432677" y="231350"/>
                        <a:pt x="444332" y="228895"/>
                        <a:pt x="468135" y="231246"/>
                      </a:cubicBezTo>
                      <a:cubicBezTo>
                        <a:pt x="468135" y="231246"/>
                        <a:pt x="518431" y="237269"/>
                        <a:pt x="544380" y="244272"/>
                      </a:cubicBezTo>
                      <a:cubicBezTo>
                        <a:pt x="544380" y="244272"/>
                        <a:pt x="577869" y="251813"/>
                        <a:pt x="593106" y="254659"/>
                      </a:cubicBezTo>
                      <a:cubicBezTo>
                        <a:pt x="593091" y="254666"/>
                        <a:pt x="618995" y="258824"/>
                        <a:pt x="629478" y="263475"/>
                      </a:cubicBezTo>
                      <a:close/>
                      <a:moveTo>
                        <a:pt x="530853" y="171905"/>
                      </a:moveTo>
                      <a:cubicBezTo>
                        <a:pt x="523702" y="159218"/>
                        <a:pt x="507492" y="143797"/>
                        <a:pt x="507492" y="143797"/>
                      </a:cubicBezTo>
                      <a:cubicBezTo>
                        <a:pt x="496965" y="133322"/>
                        <a:pt x="499560" y="130130"/>
                        <a:pt x="499560" y="130130"/>
                      </a:cubicBezTo>
                      <a:cubicBezTo>
                        <a:pt x="503283" y="127682"/>
                        <a:pt x="516847" y="136057"/>
                        <a:pt x="516847" y="136057"/>
                      </a:cubicBezTo>
                      <a:cubicBezTo>
                        <a:pt x="535946" y="146045"/>
                        <a:pt x="594757" y="167740"/>
                        <a:pt x="594757" y="167740"/>
                      </a:cubicBezTo>
                      <a:cubicBezTo>
                        <a:pt x="643285" y="184636"/>
                        <a:pt x="743923" y="215434"/>
                        <a:pt x="743923" y="215434"/>
                      </a:cubicBezTo>
                      <a:cubicBezTo>
                        <a:pt x="804009" y="235559"/>
                        <a:pt x="870413" y="252654"/>
                        <a:pt x="870413" y="252654"/>
                      </a:cubicBezTo>
                      <a:cubicBezTo>
                        <a:pt x="921977" y="264795"/>
                        <a:pt x="956108" y="276847"/>
                        <a:pt x="956108" y="276847"/>
                      </a:cubicBezTo>
                      <a:cubicBezTo>
                        <a:pt x="963015" y="279147"/>
                        <a:pt x="961637" y="280179"/>
                        <a:pt x="961637" y="280179"/>
                      </a:cubicBezTo>
                      <a:lnTo>
                        <a:pt x="961983" y="280128"/>
                      </a:lnTo>
                      <a:cubicBezTo>
                        <a:pt x="957479" y="280717"/>
                        <a:pt x="954980" y="281838"/>
                        <a:pt x="954980" y="281838"/>
                      </a:cubicBezTo>
                      <a:cubicBezTo>
                        <a:pt x="952776" y="283990"/>
                        <a:pt x="958356" y="283703"/>
                        <a:pt x="958356" y="283703"/>
                      </a:cubicBezTo>
                      <a:cubicBezTo>
                        <a:pt x="961873" y="283334"/>
                        <a:pt x="964799" y="283194"/>
                        <a:pt x="967490" y="283121"/>
                      </a:cubicBezTo>
                      <a:cubicBezTo>
                        <a:pt x="966133" y="283275"/>
                        <a:pt x="965168" y="283408"/>
                        <a:pt x="965168" y="283408"/>
                      </a:cubicBezTo>
                      <a:cubicBezTo>
                        <a:pt x="964578" y="286195"/>
                        <a:pt x="957671" y="286585"/>
                        <a:pt x="957671" y="286585"/>
                      </a:cubicBezTo>
                      <a:cubicBezTo>
                        <a:pt x="945235" y="288885"/>
                        <a:pt x="928634" y="286880"/>
                        <a:pt x="928634" y="286880"/>
                      </a:cubicBezTo>
                      <a:cubicBezTo>
                        <a:pt x="914237" y="286195"/>
                        <a:pt x="840388" y="280172"/>
                        <a:pt x="840388" y="280172"/>
                      </a:cubicBezTo>
                      <a:cubicBezTo>
                        <a:pt x="821531" y="278358"/>
                        <a:pt x="683335" y="268222"/>
                        <a:pt x="683335" y="268222"/>
                      </a:cubicBezTo>
                      <a:cubicBezTo>
                        <a:pt x="654048" y="268222"/>
                        <a:pt x="649300" y="265185"/>
                        <a:pt x="649300" y="265185"/>
                      </a:cubicBezTo>
                      <a:lnTo>
                        <a:pt x="631815" y="258182"/>
                      </a:lnTo>
                      <a:cubicBezTo>
                        <a:pt x="620846" y="254364"/>
                        <a:pt x="616393" y="243439"/>
                        <a:pt x="616393" y="243439"/>
                      </a:cubicBezTo>
                      <a:cubicBezTo>
                        <a:pt x="607385" y="223993"/>
                        <a:pt x="539853" y="183102"/>
                        <a:pt x="539853" y="183102"/>
                      </a:cubicBezTo>
                      <a:cubicBezTo>
                        <a:pt x="533794" y="179299"/>
                        <a:pt x="530853" y="171905"/>
                        <a:pt x="530853" y="171905"/>
                      </a:cubicBezTo>
                      <a:close/>
                      <a:moveTo>
                        <a:pt x="419150" y="136550"/>
                      </a:moveTo>
                      <a:cubicBezTo>
                        <a:pt x="400832" y="124896"/>
                        <a:pt x="394322" y="112799"/>
                        <a:pt x="394322" y="112799"/>
                      </a:cubicBezTo>
                      <a:cubicBezTo>
                        <a:pt x="392266" y="110595"/>
                        <a:pt x="398775" y="108192"/>
                        <a:pt x="398775" y="108192"/>
                      </a:cubicBezTo>
                      <a:lnTo>
                        <a:pt x="413562" y="102420"/>
                      </a:lnTo>
                      <a:cubicBezTo>
                        <a:pt x="426293" y="97761"/>
                        <a:pt x="434763" y="103835"/>
                        <a:pt x="434763" y="103835"/>
                      </a:cubicBezTo>
                      <a:cubicBezTo>
                        <a:pt x="434763" y="103835"/>
                        <a:pt x="439267" y="106821"/>
                        <a:pt x="442946" y="104469"/>
                      </a:cubicBezTo>
                      <a:cubicBezTo>
                        <a:pt x="442946" y="104469"/>
                        <a:pt x="443005" y="104381"/>
                        <a:pt x="443101" y="104241"/>
                      </a:cubicBezTo>
                      <a:lnTo>
                        <a:pt x="475256" y="118962"/>
                      </a:lnTo>
                      <a:cubicBezTo>
                        <a:pt x="487596" y="124055"/>
                        <a:pt x="493471" y="133358"/>
                        <a:pt x="493471" y="133358"/>
                      </a:cubicBezTo>
                      <a:cubicBezTo>
                        <a:pt x="496265" y="140509"/>
                        <a:pt x="510367" y="155348"/>
                        <a:pt x="510367" y="155348"/>
                      </a:cubicBezTo>
                      <a:cubicBezTo>
                        <a:pt x="525987" y="168912"/>
                        <a:pt x="526186" y="175775"/>
                        <a:pt x="526186" y="175775"/>
                      </a:cubicBezTo>
                      <a:cubicBezTo>
                        <a:pt x="526968" y="179247"/>
                        <a:pt x="516640" y="176608"/>
                        <a:pt x="516640" y="176608"/>
                      </a:cubicBezTo>
                      <a:lnTo>
                        <a:pt x="440049" y="164902"/>
                      </a:lnTo>
                      <a:cubicBezTo>
                        <a:pt x="435884" y="164120"/>
                        <a:pt x="435007" y="160059"/>
                        <a:pt x="435007" y="160059"/>
                      </a:cubicBezTo>
                      <a:cubicBezTo>
                        <a:pt x="432176" y="146981"/>
                        <a:pt x="419150" y="136550"/>
                        <a:pt x="419150" y="136550"/>
                      </a:cubicBezTo>
                      <a:close/>
                      <a:moveTo>
                        <a:pt x="247752" y="138998"/>
                      </a:moveTo>
                      <a:cubicBezTo>
                        <a:pt x="247752" y="138998"/>
                        <a:pt x="298683" y="122397"/>
                        <a:pt x="300201" y="121955"/>
                      </a:cubicBezTo>
                      <a:cubicBezTo>
                        <a:pt x="300201" y="121955"/>
                        <a:pt x="333897" y="112652"/>
                        <a:pt x="345839" y="112357"/>
                      </a:cubicBezTo>
                      <a:cubicBezTo>
                        <a:pt x="345839" y="112357"/>
                        <a:pt x="372429" y="111332"/>
                        <a:pt x="379970" y="112357"/>
                      </a:cubicBezTo>
                      <a:cubicBezTo>
                        <a:pt x="379970" y="112357"/>
                        <a:pt x="386088" y="112312"/>
                        <a:pt x="388779" y="114907"/>
                      </a:cubicBezTo>
                      <a:cubicBezTo>
                        <a:pt x="388779" y="114907"/>
                        <a:pt x="392848" y="118534"/>
                        <a:pt x="396033" y="122891"/>
                      </a:cubicBezTo>
                      <a:cubicBezTo>
                        <a:pt x="396033" y="122891"/>
                        <a:pt x="406117" y="133616"/>
                        <a:pt x="412729" y="137826"/>
                      </a:cubicBezTo>
                      <a:cubicBezTo>
                        <a:pt x="412729" y="137826"/>
                        <a:pt x="427023" y="146052"/>
                        <a:pt x="431188" y="162019"/>
                      </a:cubicBezTo>
                      <a:cubicBezTo>
                        <a:pt x="431188" y="162019"/>
                        <a:pt x="432360" y="164415"/>
                        <a:pt x="428343" y="165838"/>
                      </a:cubicBezTo>
                      <a:cubicBezTo>
                        <a:pt x="428343" y="165838"/>
                        <a:pt x="412921" y="171713"/>
                        <a:pt x="392885" y="173092"/>
                      </a:cubicBezTo>
                      <a:cubicBezTo>
                        <a:pt x="392885" y="173092"/>
                        <a:pt x="388138" y="174898"/>
                        <a:pt x="379373" y="170298"/>
                      </a:cubicBezTo>
                      <a:cubicBezTo>
                        <a:pt x="379373" y="170298"/>
                        <a:pt x="352385" y="156786"/>
                        <a:pt x="292741" y="155171"/>
                      </a:cubicBezTo>
                      <a:cubicBezTo>
                        <a:pt x="292741" y="155171"/>
                        <a:pt x="267766" y="154685"/>
                        <a:pt x="254593" y="155761"/>
                      </a:cubicBezTo>
                      <a:cubicBezTo>
                        <a:pt x="254593" y="155761"/>
                        <a:pt x="230893" y="157670"/>
                        <a:pt x="230989" y="152923"/>
                      </a:cubicBezTo>
                      <a:cubicBezTo>
                        <a:pt x="231004" y="152901"/>
                        <a:pt x="229876" y="147763"/>
                        <a:pt x="247752" y="138998"/>
                      </a:cubicBezTo>
                      <a:close/>
                      <a:moveTo>
                        <a:pt x="225328" y="95365"/>
                      </a:moveTo>
                      <a:cubicBezTo>
                        <a:pt x="231689" y="88996"/>
                        <a:pt x="238648" y="90323"/>
                        <a:pt x="238648" y="90323"/>
                      </a:cubicBezTo>
                      <a:cubicBezTo>
                        <a:pt x="300253" y="99235"/>
                        <a:pt x="323363" y="108487"/>
                        <a:pt x="323363" y="108487"/>
                      </a:cubicBezTo>
                      <a:cubicBezTo>
                        <a:pt x="329681" y="110639"/>
                        <a:pt x="322921" y="112453"/>
                        <a:pt x="322921" y="112453"/>
                      </a:cubicBezTo>
                      <a:lnTo>
                        <a:pt x="315719" y="113632"/>
                      </a:lnTo>
                      <a:cubicBezTo>
                        <a:pt x="289277" y="119316"/>
                        <a:pt x="244862" y="135570"/>
                        <a:pt x="244862" y="135570"/>
                      </a:cubicBezTo>
                      <a:cubicBezTo>
                        <a:pt x="230267" y="141983"/>
                        <a:pt x="224981" y="151389"/>
                        <a:pt x="224981" y="151389"/>
                      </a:cubicBezTo>
                      <a:cubicBezTo>
                        <a:pt x="221067" y="155997"/>
                        <a:pt x="209700" y="158488"/>
                        <a:pt x="209700" y="158488"/>
                      </a:cubicBezTo>
                      <a:lnTo>
                        <a:pt x="180759" y="165830"/>
                      </a:lnTo>
                      <a:cubicBezTo>
                        <a:pt x="168514" y="168529"/>
                        <a:pt x="160487" y="166280"/>
                        <a:pt x="160487" y="166280"/>
                      </a:cubicBezTo>
                      <a:lnTo>
                        <a:pt x="146333" y="163044"/>
                      </a:lnTo>
                      <a:cubicBezTo>
                        <a:pt x="140797" y="161525"/>
                        <a:pt x="139035" y="156830"/>
                        <a:pt x="139035" y="156830"/>
                      </a:cubicBezTo>
                      <a:cubicBezTo>
                        <a:pt x="134037" y="145463"/>
                        <a:pt x="149613" y="132688"/>
                        <a:pt x="149613" y="132688"/>
                      </a:cubicBezTo>
                      <a:cubicBezTo>
                        <a:pt x="169355" y="116087"/>
                        <a:pt x="201377" y="109275"/>
                        <a:pt x="201377" y="109275"/>
                      </a:cubicBezTo>
                      <a:cubicBezTo>
                        <a:pt x="214255" y="105796"/>
                        <a:pt x="225328" y="95365"/>
                        <a:pt x="225328" y="95365"/>
                      </a:cubicBezTo>
                      <a:close/>
                      <a:moveTo>
                        <a:pt x="9073" y="34151"/>
                      </a:moveTo>
                      <a:cubicBezTo>
                        <a:pt x="12899" y="19776"/>
                        <a:pt x="45607" y="14270"/>
                        <a:pt x="45607" y="14270"/>
                      </a:cubicBezTo>
                      <a:cubicBezTo>
                        <a:pt x="83954" y="6729"/>
                        <a:pt x="155444" y="12994"/>
                        <a:pt x="155444" y="12994"/>
                      </a:cubicBezTo>
                      <a:cubicBezTo>
                        <a:pt x="252411" y="26367"/>
                        <a:pt x="329636" y="55256"/>
                        <a:pt x="329636" y="55256"/>
                      </a:cubicBezTo>
                      <a:cubicBezTo>
                        <a:pt x="379977" y="68282"/>
                        <a:pt x="406228" y="86409"/>
                        <a:pt x="406228" y="86409"/>
                      </a:cubicBezTo>
                      <a:cubicBezTo>
                        <a:pt x="412346" y="91252"/>
                        <a:pt x="407451" y="92674"/>
                        <a:pt x="407451" y="92674"/>
                      </a:cubicBezTo>
                      <a:cubicBezTo>
                        <a:pt x="404562" y="93117"/>
                        <a:pt x="405203" y="95756"/>
                        <a:pt x="405203" y="95756"/>
                      </a:cubicBezTo>
                      <a:cubicBezTo>
                        <a:pt x="404665" y="99088"/>
                        <a:pt x="405299" y="98107"/>
                        <a:pt x="394330" y="103341"/>
                      </a:cubicBezTo>
                      <a:cubicBezTo>
                        <a:pt x="394278" y="103393"/>
                        <a:pt x="394035" y="103444"/>
                        <a:pt x="394035" y="103444"/>
                      </a:cubicBezTo>
                      <a:cubicBezTo>
                        <a:pt x="383265" y="108487"/>
                        <a:pt x="377095" y="107020"/>
                        <a:pt x="377095" y="107020"/>
                      </a:cubicBezTo>
                      <a:cubicBezTo>
                        <a:pt x="360347" y="106039"/>
                        <a:pt x="343008" y="106622"/>
                        <a:pt x="343008" y="106622"/>
                      </a:cubicBezTo>
                      <a:cubicBezTo>
                        <a:pt x="331745" y="107801"/>
                        <a:pt x="322832" y="103732"/>
                        <a:pt x="322832" y="103732"/>
                      </a:cubicBezTo>
                      <a:cubicBezTo>
                        <a:pt x="317783" y="101624"/>
                        <a:pt x="307698" y="98881"/>
                        <a:pt x="307698" y="98881"/>
                      </a:cubicBezTo>
                      <a:cubicBezTo>
                        <a:pt x="288694" y="92859"/>
                        <a:pt x="242570" y="85856"/>
                        <a:pt x="242570" y="85856"/>
                      </a:cubicBezTo>
                      <a:cubicBezTo>
                        <a:pt x="230421" y="85119"/>
                        <a:pt x="223175" y="80909"/>
                        <a:pt x="223175" y="80909"/>
                      </a:cubicBezTo>
                      <a:cubicBezTo>
                        <a:pt x="218870" y="78801"/>
                        <a:pt x="213924" y="76796"/>
                        <a:pt x="213924" y="76796"/>
                      </a:cubicBezTo>
                      <a:cubicBezTo>
                        <a:pt x="195067" y="70184"/>
                        <a:pt x="154029" y="63180"/>
                        <a:pt x="154029" y="63180"/>
                      </a:cubicBezTo>
                      <a:cubicBezTo>
                        <a:pt x="134243" y="59605"/>
                        <a:pt x="21022" y="47405"/>
                        <a:pt x="21022" y="47405"/>
                      </a:cubicBezTo>
                      <a:cubicBezTo>
                        <a:pt x="7650" y="44287"/>
                        <a:pt x="9073" y="34151"/>
                        <a:pt x="9073" y="34151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728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80" name="Forme libre : forme 79">
                  <a:extLst>
                    <a:ext uri="{FF2B5EF4-FFF2-40B4-BE49-F238E27FC236}">
                      <a16:creationId xmlns:a16="http://schemas.microsoft.com/office/drawing/2014/main" id="{F8CBE637-AE74-4A37-BCAF-CA41A310E83A}"/>
                    </a:ext>
                  </a:extLst>
                </p:cNvPr>
                <p:cNvSpPr/>
                <p:nvPr/>
              </p:nvSpPr>
              <p:spPr>
                <a:xfrm rot="5400000">
                  <a:off x="-638399" y="2193904"/>
                  <a:ext cx="7372" cy="7372"/>
                </a:xfrm>
                <a:custGeom>
                  <a:avLst/>
                  <a:gdLst>
                    <a:gd name="connsiteX0" fmla="*/ 8256 w 7371"/>
                    <a:gd name="connsiteY0" fmla="*/ 6730 h 7371"/>
                    <a:gd name="connsiteX1" fmla="*/ 5529 w 7371"/>
                    <a:gd name="connsiteY1" fmla="*/ 5529 h 7371"/>
                    <a:gd name="connsiteX2" fmla="*/ 8256 w 7371"/>
                    <a:gd name="connsiteY2" fmla="*/ 6730 h 7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71" h="7371">
                      <a:moveTo>
                        <a:pt x="8256" y="6730"/>
                      </a:moveTo>
                      <a:cubicBezTo>
                        <a:pt x="6679" y="6008"/>
                        <a:pt x="5529" y="5529"/>
                        <a:pt x="5529" y="5529"/>
                      </a:cubicBezTo>
                      <a:cubicBezTo>
                        <a:pt x="6509" y="5750"/>
                        <a:pt x="7401" y="6199"/>
                        <a:pt x="8256" y="6730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orme libre : forme 80">
                  <a:extLst>
                    <a:ext uri="{FF2B5EF4-FFF2-40B4-BE49-F238E27FC236}">
                      <a16:creationId xmlns:a16="http://schemas.microsoft.com/office/drawing/2014/main" id="{53697CC5-75E7-4117-8306-BB1F887AD95B}"/>
                    </a:ext>
                  </a:extLst>
                </p:cNvPr>
                <p:cNvSpPr/>
                <p:nvPr/>
              </p:nvSpPr>
              <p:spPr>
                <a:xfrm rot="5400000">
                  <a:off x="-617243" y="2290497"/>
                  <a:ext cx="58973" cy="66345"/>
                </a:xfrm>
                <a:custGeom>
                  <a:avLst/>
                  <a:gdLst>
                    <a:gd name="connsiteX0" fmla="*/ 8570 w 58973"/>
                    <a:gd name="connsiteY0" fmla="*/ 18775 h 66344"/>
                    <a:gd name="connsiteX1" fmla="*/ 25805 w 58973"/>
                    <a:gd name="connsiteY1" fmla="*/ 7541 h 66344"/>
                    <a:gd name="connsiteX2" fmla="*/ 54753 w 58973"/>
                    <a:gd name="connsiteY2" fmla="*/ 14787 h 66344"/>
                    <a:gd name="connsiteX3" fmla="*/ 44905 w 58973"/>
                    <a:gd name="connsiteY3" fmla="*/ 57100 h 66344"/>
                    <a:gd name="connsiteX4" fmla="*/ 24824 w 58973"/>
                    <a:gd name="connsiteY4" fmla="*/ 64840 h 66344"/>
                    <a:gd name="connsiteX5" fmla="*/ 8570 w 58973"/>
                    <a:gd name="connsiteY5" fmla="*/ 18775 h 6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973" h="66344">
                      <a:moveTo>
                        <a:pt x="8570" y="18775"/>
                      </a:moveTo>
                      <a:cubicBezTo>
                        <a:pt x="14939" y="11278"/>
                        <a:pt x="25805" y="7541"/>
                        <a:pt x="25805" y="7541"/>
                      </a:cubicBezTo>
                      <a:cubicBezTo>
                        <a:pt x="52247" y="339"/>
                        <a:pt x="54753" y="14787"/>
                        <a:pt x="54753" y="14787"/>
                      </a:cubicBezTo>
                      <a:cubicBezTo>
                        <a:pt x="38882" y="15568"/>
                        <a:pt x="44905" y="57100"/>
                        <a:pt x="44905" y="57100"/>
                      </a:cubicBezTo>
                      <a:cubicBezTo>
                        <a:pt x="39177" y="70074"/>
                        <a:pt x="24824" y="64840"/>
                        <a:pt x="24824" y="64840"/>
                      </a:cubicBezTo>
                      <a:cubicBezTo>
                        <a:pt x="-4891" y="31727"/>
                        <a:pt x="8570" y="18775"/>
                        <a:pt x="8570" y="18775"/>
                      </a:cubicBezTo>
                      <a:close/>
                    </a:path>
                  </a:pathLst>
                </a:custGeom>
                <a:solidFill>
                  <a:srgbClr val="17101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pic>
          <p:nvPicPr>
            <p:cNvPr id="90" name="Graphique 89" descr="Ruche">
              <a:extLst>
                <a:ext uri="{FF2B5EF4-FFF2-40B4-BE49-F238E27FC236}">
                  <a16:creationId xmlns:a16="http://schemas.microsoft.com/office/drawing/2014/main" id="{AC20BC80-CA9D-4B90-9E7D-AD455B540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40931" y="1492016"/>
              <a:ext cx="914400" cy="914400"/>
            </a:xfrm>
            <a:prstGeom prst="rect">
              <a:avLst/>
            </a:prstGeom>
          </p:spPr>
        </p:pic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96A3E278-C92A-4C79-90E4-2B1C1F4660FE}"/>
                </a:ext>
              </a:extLst>
            </p:cNvPr>
            <p:cNvSpPr/>
            <p:nvPr/>
          </p:nvSpPr>
          <p:spPr>
            <a:xfrm>
              <a:off x="4629379" y="5450888"/>
              <a:ext cx="1369768" cy="7607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4" name="Graphique 93" descr="Ruche">
              <a:extLst>
                <a:ext uri="{FF2B5EF4-FFF2-40B4-BE49-F238E27FC236}">
                  <a16:creationId xmlns:a16="http://schemas.microsoft.com/office/drawing/2014/main" id="{45D512E0-09AA-498F-8707-D0406D3C8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55140" y="5296940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0560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D05E1CCF-7851-4932-84D7-6CE1C81C5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427" y="452021"/>
            <a:ext cx="7829165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greenspaces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for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pollinators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?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case of Paris (France)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D4E22F-5D55-4EC0-AE37-12772EFFC341}"/>
              </a:ext>
            </a:extLst>
          </p:cNvPr>
          <p:cNvSpPr/>
          <p:nvPr/>
        </p:nvSpPr>
        <p:spPr>
          <a:xfrm>
            <a:off x="8188820" y="1425073"/>
            <a:ext cx="39543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/>
              <a:t>Work of Vincent </a:t>
            </a:r>
            <a:r>
              <a:rPr lang="fr-FR" sz="2000" b="1" dirty="0" err="1"/>
              <a:t>Zaninotto</a:t>
            </a:r>
            <a:endParaRPr lang="fr-FR" sz="2000" b="1" dirty="0"/>
          </a:p>
          <a:p>
            <a:pPr algn="ctr"/>
            <a:r>
              <a:rPr lang="fr-FR" sz="2000" i="1" dirty="0"/>
              <a:t>City of Paris</a:t>
            </a:r>
          </a:p>
          <a:p>
            <a:pPr algn="ctr"/>
            <a:endParaRPr lang="fr-FR" sz="2000" b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ED9558E-5A84-4857-A895-92041910C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730" y="72437"/>
            <a:ext cx="1366342" cy="139670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A2F92FF-D8F1-462A-A719-62D92E5DA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73" y="2201062"/>
            <a:ext cx="5720221" cy="3443915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885357F6-2DF8-45D5-B2B7-E5651C5B7B56}"/>
              </a:ext>
            </a:extLst>
          </p:cNvPr>
          <p:cNvGrpSpPr/>
          <p:nvPr/>
        </p:nvGrpSpPr>
        <p:grpSpPr>
          <a:xfrm>
            <a:off x="6371358" y="2831831"/>
            <a:ext cx="5309263" cy="2240091"/>
            <a:chOff x="5544345" y="3643063"/>
            <a:chExt cx="3963027" cy="1445279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A164D2FD-F125-4170-A95B-DD1E21A55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0335" y="3643063"/>
              <a:ext cx="1927037" cy="1445278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D417FF6-D4FF-4365-97C8-E353F135A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4345" y="3643063"/>
              <a:ext cx="1927037" cy="1445278"/>
            </a:xfrm>
            <a:prstGeom prst="rect">
              <a:avLst/>
            </a:prstGeom>
          </p:spPr>
        </p:pic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42CB99CA-EFFF-4B28-A445-135CFD5B5906}"/>
                </a:ext>
              </a:extLst>
            </p:cNvPr>
            <p:cNvSpPr txBox="1"/>
            <p:nvPr/>
          </p:nvSpPr>
          <p:spPr>
            <a:xfrm>
              <a:off x="6483034" y="4919065"/>
              <a:ext cx="987046" cy="169277"/>
            </a:xfrm>
            <a:prstGeom prst="rect">
              <a:avLst/>
            </a:prstGeom>
            <a:solidFill>
              <a:srgbClr val="000000">
                <a:alpha val="25882"/>
              </a:srgbClr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Jardin Naturel (20</a:t>
              </a:r>
              <a:r>
                <a:rPr lang="en-US" sz="1100" baseline="30000" dirty="0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e</a:t>
              </a:r>
              <a:r>
                <a:rPr lang="en-US" sz="1100" dirty="0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)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A90D3442-D8D9-4E51-8CB8-EC6BB9E0CA3C}"/>
                </a:ext>
              </a:extLst>
            </p:cNvPr>
            <p:cNvSpPr txBox="1"/>
            <p:nvPr/>
          </p:nvSpPr>
          <p:spPr>
            <a:xfrm>
              <a:off x="8509478" y="4918883"/>
              <a:ext cx="997894" cy="169277"/>
            </a:xfrm>
            <a:prstGeom prst="rect">
              <a:avLst/>
            </a:prstGeom>
            <a:solidFill>
              <a:srgbClr val="000000">
                <a:alpha val="25882"/>
              </a:srgbClr>
            </a:solidFill>
          </p:spPr>
          <p:txBody>
            <a:bodyPr wrap="square" lIns="36000" tIns="0" rIns="36000" bIns="0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Jardin </a:t>
              </a:r>
              <a:r>
                <a:rPr lang="en-US" sz="1100" dirty="0" err="1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Villemin</a:t>
              </a:r>
              <a:r>
                <a:rPr lang="en-US" sz="1100" dirty="0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 (10</a:t>
              </a:r>
              <a:r>
                <a:rPr lang="en-US" sz="1100" baseline="30000" dirty="0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e</a:t>
              </a:r>
              <a:r>
                <a:rPr lang="en-US" sz="1100" dirty="0">
                  <a:solidFill>
                    <a:schemeClr val="bg1"/>
                  </a:solidFill>
                  <a:latin typeface="Bahnschrift Light Condensed" panose="020B0502040204020203" pitchFamily="34" charset="0"/>
                </a:rPr>
                <a:t>)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5F2C15E8-4E29-42CB-ACB3-718C2F05F38B}"/>
              </a:ext>
            </a:extLst>
          </p:cNvPr>
          <p:cNvSpPr/>
          <p:nvPr/>
        </p:nvSpPr>
        <p:spPr>
          <a:xfrm>
            <a:off x="6235849" y="5129178"/>
            <a:ext cx="28678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Bahnschrift SemiCondensed" panose="020B0502040204020203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Light management </a:t>
            </a:r>
            <a:r>
              <a:rPr lang="en-US" sz="2000" b="1" dirty="0">
                <a:sym typeface="Wingdings" panose="05000000000000000000" pitchFamily="2" charset="2"/>
              </a:rPr>
              <a:t>mainly wild plant species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D341611-0B77-43B2-8A72-784C5B75E316}"/>
              </a:ext>
            </a:extLst>
          </p:cNvPr>
          <p:cNvSpPr/>
          <p:nvPr/>
        </p:nvSpPr>
        <p:spPr>
          <a:xfrm>
            <a:off x="5762839" y="2288781"/>
            <a:ext cx="6380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Bahnschrift SemiCondensed" panose="020B0502040204020203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12 greenspaces with a </a:t>
            </a:r>
            <a:r>
              <a:rPr lang="en-US" sz="2000" b="1" u="sng" dirty="0">
                <a:sym typeface="Wingdings" panose="05000000000000000000" pitchFamily="2" charset="2"/>
              </a:rPr>
              <a:t>diversity of management practices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F95D23-0D90-4872-8A06-4A871ED8361E}"/>
              </a:ext>
            </a:extLst>
          </p:cNvPr>
          <p:cNvSpPr/>
          <p:nvPr/>
        </p:nvSpPr>
        <p:spPr>
          <a:xfrm>
            <a:off x="9025990" y="5128896"/>
            <a:ext cx="29348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 Intensive management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>
                <a:sym typeface="Wingdings" panose="05000000000000000000" pitchFamily="2" charset="2"/>
              </a:rPr>
              <a:t>mainly ornamental flora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B4E1802-8B34-48BA-B973-39DC903FBB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50397" y="361824"/>
            <a:ext cx="1055057" cy="92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85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D05E1CCF-7851-4932-84D7-6CE1C81C5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4519" y="387183"/>
            <a:ext cx="6862903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Monitoring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pollinators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in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greenspaces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of Paris (France)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2F92FF-D8F1-462A-A719-62D92E5DA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47" y="2104321"/>
            <a:ext cx="5308217" cy="3195864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A210D04E-09E3-4C4B-86D3-7CC0D73BCC5E}"/>
              </a:ext>
            </a:extLst>
          </p:cNvPr>
          <p:cNvGrpSpPr/>
          <p:nvPr/>
        </p:nvGrpSpPr>
        <p:grpSpPr>
          <a:xfrm>
            <a:off x="5438232" y="2708766"/>
            <a:ext cx="6261341" cy="1848911"/>
            <a:chOff x="328848" y="4428311"/>
            <a:chExt cx="5529943" cy="1080508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9C27F45C-19C3-4406-B935-7E764309406C}"/>
                </a:ext>
              </a:extLst>
            </p:cNvPr>
            <p:cNvGrpSpPr/>
            <p:nvPr/>
          </p:nvGrpSpPr>
          <p:grpSpPr>
            <a:xfrm>
              <a:off x="328848" y="4428311"/>
              <a:ext cx="5529943" cy="1080508"/>
              <a:chOff x="328848" y="4428311"/>
              <a:chExt cx="5529943" cy="1080508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1616C07-67F5-42EB-9B9F-66785C5C07FF}"/>
                  </a:ext>
                </a:extLst>
              </p:cNvPr>
              <p:cNvSpPr/>
              <p:nvPr/>
            </p:nvSpPr>
            <p:spPr>
              <a:xfrm>
                <a:off x="328848" y="4537166"/>
                <a:ext cx="5529943" cy="955634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44">
                <a:extLst>
                  <a:ext uri="{FF2B5EF4-FFF2-40B4-BE49-F238E27FC236}">
                    <a16:creationId xmlns:a16="http://schemas.microsoft.com/office/drawing/2014/main" id="{D8B02326-B139-4C10-ADEA-5DD5F79F67CE}"/>
                  </a:ext>
                </a:extLst>
              </p:cNvPr>
              <p:cNvSpPr/>
              <p:nvPr/>
            </p:nvSpPr>
            <p:spPr>
              <a:xfrm flipH="1">
                <a:off x="1469656" y="4535416"/>
                <a:ext cx="3023965" cy="957384"/>
              </a:xfrm>
              <a:custGeom>
                <a:avLst/>
                <a:gdLst>
                  <a:gd name="connsiteX0" fmla="*/ 0 w 2650209"/>
                  <a:gd name="connsiteY0" fmla="*/ 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0 w 2650209"/>
                  <a:gd name="connsiteY4" fmla="*/ 0 h 955634"/>
                  <a:gd name="connsiteX0" fmla="*/ 452437 w 2650209"/>
                  <a:gd name="connsiteY0" fmla="*/ 26670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452437 w 2650209"/>
                  <a:gd name="connsiteY4" fmla="*/ 266700 h 955634"/>
                  <a:gd name="connsiteX0" fmla="*/ 452437 w 2650209"/>
                  <a:gd name="connsiteY0" fmla="*/ 26670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452437 w 2650209"/>
                  <a:gd name="connsiteY4" fmla="*/ 266700 h 955634"/>
                  <a:gd name="connsiteX0" fmla="*/ 452437 w 2650209"/>
                  <a:gd name="connsiteY0" fmla="*/ 26670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452437 w 2650209"/>
                  <a:gd name="connsiteY4" fmla="*/ 266700 h 955634"/>
                  <a:gd name="connsiteX0" fmla="*/ 452437 w 2650209"/>
                  <a:gd name="connsiteY0" fmla="*/ 309052 h 997986"/>
                  <a:gd name="connsiteX1" fmla="*/ 1861813 w 2650209"/>
                  <a:gd name="connsiteY1" fmla="*/ 181961 h 997986"/>
                  <a:gd name="connsiteX2" fmla="*/ 2650209 w 2650209"/>
                  <a:gd name="connsiteY2" fmla="*/ 42352 h 997986"/>
                  <a:gd name="connsiteX3" fmla="*/ 2650209 w 2650209"/>
                  <a:gd name="connsiteY3" fmla="*/ 997986 h 997986"/>
                  <a:gd name="connsiteX4" fmla="*/ 0 w 2650209"/>
                  <a:gd name="connsiteY4" fmla="*/ 997986 h 997986"/>
                  <a:gd name="connsiteX5" fmla="*/ 452437 w 2650209"/>
                  <a:gd name="connsiteY5" fmla="*/ 309052 h 997986"/>
                  <a:gd name="connsiteX0" fmla="*/ 452437 w 2650209"/>
                  <a:gd name="connsiteY0" fmla="*/ 337778 h 1026712"/>
                  <a:gd name="connsiteX1" fmla="*/ 1261738 w 2650209"/>
                  <a:gd name="connsiteY1" fmla="*/ 72575 h 1026712"/>
                  <a:gd name="connsiteX2" fmla="*/ 2650209 w 2650209"/>
                  <a:gd name="connsiteY2" fmla="*/ 71078 h 1026712"/>
                  <a:gd name="connsiteX3" fmla="*/ 2650209 w 2650209"/>
                  <a:gd name="connsiteY3" fmla="*/ 1026712 h 1026712"/>
                  <a:gd name="connsiteX4" fmla="*/ 0 w 2650209"/>
                  <a:gd name="connsiteY4" fmla="*/ 1026712 h 1026712"/>
                  <a:gd name="connsiteX5" fmla="*/ 452437 w 2650209"/>
                  <a:gd name="connsiteY5" fmla="*/ 337778 h 1026712"/>
                  <a:gd name="connsiteX0" fmla="*/ 452437 w 2650209"/>
                  <a:gd name="connsiteY0" fmla="*/ 325054 h 1013988"/>
                  <a:gd name="connsiteX1" fmla="*/ 1261738 w 2650209"/>
                  <a:gd name="connsiteY1" fmla="*/ 59851 h 1013988"/>
                  <a:gd name="connsiteX2" fmla="*/ 2650209 w 2650209"/>
                  <a:gd name="connsiteY2" fmla="*/ 58354 h 1013988"/>
                  <a:gd name="connsiteX3" fmla="*/ 2650209 w 2650209"/>
                  <a:gd name="connsiteY3" fmla="*/ 1013988 h 1013988"/>
                  <a:gd name="connsiteX4" fmla="*/ 0 w 2650209"/>
                  <a:gd name="connsiteY4" fmla="*/ 1013988 h 1013988"/>
                  <a:gd name="connsiteX5" fmla="*/ 452437 w 2650209"/>
                  <a:gd name="connsiteY5" fmla="*/ 325054 h 1013988"/>
                  <a:gd name="connsiteX0" fmla="*/ 452437 w 2650209"/>
                  <a:gd name="connsiteY0" fmla="*/ 268636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52437 w 2650209"/>
                  <a:gd name="connsiteY5" fmla="*/ 268636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  <a:gd name="connsiteX0" fmla="*/ 400050 w 2656559"/>
                  <a:gd name="connsiteY0" fmla="*/ 198528 h 954137"/>
                  <a:gd name="connsiteX1" fmla="*/ 1261738 w 2656559"/>
                  <a:gd name="connsiteY1" fmla="*/ 0 h 954137"/>
                  <a:gd name="connsiteX2" fmla="*/ 2656559 w 2656559"/>
                  <a:gd name="connsiteY2" fmla="*/ 4853 h 954137"/>
                  <a:gd name="connsiteX3" fmla="*/ 2650209 w 2656559"/>
                  <a:gd name="connsiteY3" fmla="*/ 954137 h 954137"/>
                  <a:gd name="connsiteX4" fmla="*/ 0 w 2656559"/>
                  <a:gd name="connsiteY4" fmla="*/ 954137 h 954137"/>
                  <a:gd name="connsiteX5" fmla="*/ 400050 w 2656559"/>
                  <a:gd name="connsiteY5" fmla="*/ 198528 h 954137"/>
                  <a:gd name="connsiteX0" fmla="*/ 400050 w 2658940"/>
                  <a:gd name="connsiteY0" fmla="*/ 200534 h 956143"/>
                  <a:gd name="connsiteX1" fmla="*/ 1261738 w 2658940"/>
                  <a:gd name="connsiteY1" fmla="*/ 2006 h 956143"/>
                  <a:gd name="connsiteX2" fmla="*/ 2658940 w 2658940"/>
                  <a:gd name="connsiteY2" fmla="*/ 2097 h 956143"/>
                  <a:gd name="connsiteX3" fmla="*/ 2650209 w 2658940"/>
                  <a:gd name="connsiteY3" fmla="*/ 956143 h 956143"/>
                  <a:gd name="connsiteX4" fmla="*/ 0 w 2658940"/>
                  <a:gd name="connsiteY4" fmla="*/ 956143 h 956143"/>
                  <a:gd name="connsiteX5" fmla="*/ 400050 w 2658940"/>
                  <a:gd name="connsiteY5" fmla="*/ 200534 h 956143"/>
                  <a:gd name="connsiteX0" fmla="*/ 400050 w 2650220"/>
                  <a:gd name="connsiteY0" fmla="*/ 198528 h 954137"/>
                  <a:gd name="connsiteX1" fmla="*/ 1261738 w 2650220"/>
                  <a:gd name="connsiteY1" fmla="*/ 0 h 954137"/>
                  <a:gd name="connsiteX2" fmla="*/ 2373028 w 2650220"/>
                  <a:gd name="connsiteY2" fmla="*/ 2472 h 954137"/>
                  <a:gd name="connsiteX3" fmla="*/ 2650209 w 2650220"/>
                  <a:gd name="connsiteY3" fmla="*/ 954137 h 954137"/>
                  <a:gd name="connsiteX4" fmla="*/ 0 w 2650220"/>
                  <a:gd name="connsiteY4" fmla="*/ 954137 h 954137"/>
                  <a:gd name="connsiteX5" fmla="*/ 400050 w 2650220"/>
                  <a:gd name="connsiteY5" fmla="*/ 198528 h 954137"/>
                  <a:gd name="connsiteX0" fmla="*/ 400050 w 2650220"/>
                  <a:gd name="connsiteY0" fmla="*/ 198528 h 954137"/>
                  <a:gd name="connsiteX1" fmla="*/ 1261738 w 2650220"/>
                  <a:gd name="connsiteY1" fmla="*/ 0 h 954137"/>
                  <a:gd name="connsiteX2" fmla="*/ 2373028 w 2650220"/>
                  <a:gd name="connsiteY2" fmla="*/ 2472 h 954137"/>
                  <a:gd name="connsiteX3" fmla="*/ 2650209 w 2650220"/>
                  <a:gd name="connsiteY3" fmla="*/ 954137 h 954137"/>
                  <a:gd name="connsiteX4" fmla="*/ 0 w 2650220"/>
                  <a:gd name="connsiteY4" fmla="*/ 954137 h 954137"/>
                  <a:gd name="connsiteX5" fmla="*/ 400050 w 2650220"/>
                  <a:gd name="connsiteY5" fmla="*/ 198528 h 954137"/>
                  <a:gd name="connsiteX0" fmla="*/ 400050 w 2650220"/>
                  <a:gd name="connsiteY0" fmla="*/ 199287 h 954896"/>
                  <a:gd name="connsiteX1" fmla="*/ 1261738 w 2650220"/>
                  <a:gd name="connsiteY1" fmla="*/ 759 h 954896"/>
                  <a:gd name="connsiteX2" fmla="*/ 2373028 w 2650220"/>
                  <a:gd name="connsiteY2" fmla="*/ 3231 h 954896"/>
                  <a:gd name="connsiteX3" fmla="*/ 2650209 w 2650220"/>
                  <a:gd name="connsiteY3" fmla="*/ 954896 h 954896"/>
                  <a:gd name="connsiteX4" fmla="*/ 0 w 2650220"/>
                  <a:gd name="connsiteY4" fmla="*/ 954896 h 954896"/>
                  <a:gd name="connsiteX5" fmla="*/ 400050 w 2650220"/>
                  <a:gd name="connsiteY5" fmla="*/ 199287 h 954896"/>
                  <a:gd name="connsiteX0" fmla="*/ 400050 w 2650220"/>
                  <a:gd name="connsiteY0" fmla="*/ 199287 h 954896"/>
                  <a:gd name="connsiteX1" fmla="*/ 1261738 w 2650220"/>
                  <a:gd name="connsiteY1" fmla="*/ 759 h 954896"/>
                  <a:gd name="connsiteX2" fmla="*/ 2373028 w 2650220"/>
                  <a:gd name="connsiteY2" fmla="*/ 3231 h 954896"/>
                  <a:gd name="connsiteX3" fmla="*/ 2650209 w 2650220"/>
                  <a:gd name="connsiteY3" fmla="*/ 954896 h 954896"/>
                  <a:gd name="connsiteX4" fmla="*/ 0 w 2650220"/>
                  <a:gd name="connsiteY4" fmla="*/ 954896 h 954896"/>
                  <a:gd name="connsiteX5" fmla="*/ 400050 w 2650220"/>
                  <a:gd name="connsiteY5" fmla="*/ 199287 h 954896"/>
                  <a:gd name="connsiteX0" fmla="*/ 400050 w 2650220"/>
                  <a:gd name="connsiteY0" fmla="*/ 199287 h 954896"/>
                  <a:gd name="connsiteX1" fmla="*/ 1261738 w 2650220"/>
                  <a:gd name="connsiteY1" fmla="*/ 759 h 954896"/>
                  <a:gd name="connsiteX2" fmla="*/ 2373028 w 2650220"/>
                  <a:gd name="connsiteY2" fmla="*/ 3231 h 954896"/>
                  <a:gd name="connsiteX3" fmla="*/ 2650209 w 2650220"/>
                  <a:gd name="connsiteY3" fmla="*/ 954896 h 954896"/>
                  <a:gd name="connsiteX4" fmla="*/ 0 w 2650220"/>
                  <a:gd name="connsiteY4" fmla="*/ 954896 h 954896"/>
                  <a:gd name="connsiteX5" fmla="*/ 400050 w 2650220"/>
                  <a:gd name="connsiteY5" fmla="*/ 199287 h 954896"/>
                  <a:gd name="connsiteX0" fmla="*/ 559468 w 2809638"/>
                  <a:gd name="connsiteY0" fmla="*/ 199287 h 954896"/>
                  <a:gd name="connsiteX1" fmla="*/ 1421156 w 2809638"/>
                  <a:gd name="connsiteY1" fmla="*/ 759 h 954896"/>
                  <a:gd name="connsiteX2" fmla="*/ 2532446 w 2809638"/>
                  <a:gd name="connsiteY2" fmla="*/ 3231 h 954896"/>
                  <a:gd name="connsiteX3" fmla="*/ 2809627 w 2809638"/>
                  <a:gd name="connsiteY3" fmla="*/ 954896 h 954896"/>
                  <a:gd name="connsiteX4" fmla="*/ 159418 w 2809638"/>
                  <a:gd name="connsiteY4" fmla="*/ 954896 h 954896"/>
                  <a:gd name="connsiteX5" fmla="*/ 254899 w 2809638"/>
                  <a:gd name="connsiteY5" fmla="*/ 186496 h 954896"/>
                  <a:gd name="connsiteX6" fmla="*/ 559468 w 2809638"/>
                  <a:gd name="connsiteY6" fmla="*/ 199287 h 954896"/>
                  <a:gd name="connsiteX0" fmla="*/ 491596 w 2741766"/>
                  <a:gd name="connsiteY0" fmla="*/ 199287 h 954896"/>
                  <a:gd name="connsiteX1" fmla="*/ 1353284 w 2741766"/>
                  <a:gd name="connsiteY1" fmla="*/ 759 h 954896"/>
                  <a:gd name="connsiteX2" fmla="*/ 2464574 w 2741766"/>
                  <a:gd name="connsiteY2" fmla="*/ 3231 h 954896"/>
                  <a:gd name="connsiteX3" fmla="*/ 2741755 w 2741766"/>
                  <a:gd name="connsiteY3" fmla="*/ 954896 h 954896"/>
                  <a:gd name="connsiteX4" fmla="*/ 91546 w 2741766"/>
                  <a:gd name="connsiteY4" fmla="*/ 954896 h 954896"/>
                  <a:gd name="connsiteX5" fmla="*/ 187027 w 2741766"/>
                  <a:gd name="connsiteY5" fmla="*/ 186496 h 954896"/>
                  <a:gd name="connsiteX6" fmla="*/ 491596 w 2741766"/>
                  <a:gd name="connsiteY6" fmla="*/ 199287 h 954896"/>
                  <a:gd name="connsiteX0" fmla="*/ 400050 w 2650220"/>
                  <a:gd name="connsiteY0" fmla="*/ 199287 h 954896"/>
                  <a:gd name="connsiteX1" fmla="*/ 1261738 w 2650220"/>
                  <a:gd name="connsiteY1" fmla="*/ 759 h 954896"/>
                  <a:gd name="connsiteX2" fmla="*/ 2373028 w 2650220"/>
                  <a:gd name="connsiteY2" fmla="*/ 3231 h 954896"/>
                  <a:gd name="connsiteX3" fmla="*/ 2650209 w 2650220"/>
                  <a:gd name="connsiteY3" fmla="*/ 954896 h 954896"/>
                  <a:gd name="connsiteX4" fmla="*/ 0 w 2650220"/>
                  <a:gd name="connsiteY4" fmla="*/ 954896 h 954896"/>
                  <a:gd name="connsiteX5" fmla="*/ 95481 w 2650220"/>
                  <a:gd name="connsiteY5" fmla="*/ 186496 h 954896"/>
                  <a:gd name="connsiteX6" fmla="*/ 400050 w 2650220"/>
                  <a:gd name="connsiteY6" fmla="*/ 199287 h 954896"/>
                  <a:gd name="connsiteX0" fmla="*/ 400050 w 2650220"/>
                  <a:gd name="connsiteY0" fmla="*/ 226915 h 982524"/>
                  <a:gd name="connsiteX1" fmla="*/ 1261738 w 2650220"/>
                  <a:gd name="connsiteY1" fmla="*/ 28387 h 982524"/>
                  <a:gd name="connsiteX2" fmla="*/ 2373028 w 2650220"/>
                  <a:gd name="connsiteY2" fmla="*/ 30859 h 982524"/>
                  <a:gd name="connsiteX3" fmla="*/ 2650209 w 2650220"/>
                  <a:gd name="connsiteY3" fmla="*/ 982524 h 982524"/>
                  <a:gd name="connsiteX4" fmla="*/ 0 w 2650220"/>
                  <a:gd name="connsiteY4" fmla="*/ 982524 h 982524"/>
                  <a:gd name="connsiteX5" fmla="*/ 109394 w 2650220"/>
                  <a:gd name="connsiteY5" fmla="*/ 26799 h 982524"/>
                  <a:gd name="connsiteX6" fmla="*/ 400050 w 2650220"/>
                  <a:gd name="connsiteY6" fmla="*/ 226915 h 982524"/>
                  <a:gd name="connsiteX0" fmla="*/ 400050 w 2650220"/>
                  <a:gd name="connsiteY0" fmla="*/ 226915 h 982524"/>
                  <a:gd name="connsiteX1" fmla="*/ 1261738 w 2650220"/>
                  <a:gd name="connsiteY1" fmla="*/ 28387 h 982524"/>
                  <a:gd name="connsiteX2" fmla="*/ 2373028 w 2650220"/>
                  <a:gd name="connsiteY2" fmla="*/ 30859 h 982524"/>
                  <a:gd name="connsiteX3" fmla="*/ 2650209 w 2650220"/>
                  <a:gd name="connsiteY3" fmla="*/ 982524 h 982524"/>
                  <a:gd name="connsiteX4" fmla="*/ 0 w 2650220"/>
                  <a:gd name="connsiteY4" fmla="*/ 982524 h 982524"/>
                  <a:gd name="connsiteX5" fmla="*/ 109394 w 2650220"/>
                  <a:gd name="connsiteY5" fmla="*/ 26799 h 982524"/>
                  <a:gd name="connsiteX6" fmla="*/ 400050 w 2650220"/>
                  <a:gd name="connsiteY6" fmla="*/ 226915 h 982524"/>
                  <a:gd name="connsiteX0" fmla="*/ 400050 w 2650220"/>
                  <a:gd name="connsiteY0" fmla="*/ 226915 h 982524"/>
                  <a:gd name="connsiteX1" fmla="*/ 1261738 w 2650220"/>
                  <a:gd name="connsiteY1" fmla="*/ 28387 h 982524"/>
                  <a:gd name="connsiteX2" fmla="*/ 2373028 w 2650220"/>
                  <a:gd name="connsiteY2" fmla="*/ 30859 h 982524"/>
                  <a:gd name="connsiteX3" fmla="*/ 2650209 w 2650220"/>
                  <a:gd name="connsiteY3" fmla="*/ 982524 h 982524"/>
                  <a:gd name="connsiteX4" fmla="*/ 0 w 2650220"/>
                  <a:gd name="connsiteY4" fmla="*/ 982524 h 982524"/>
                  <a:gd name="connsiteX5" fmla="*/ 109394 w 2650220"/>
                  <a:gd name="connsiteY5" fmla="*/ 26799 h 982524"/>
                  <a:gd name="connsiteX6" fmla="*/ 400050 w 2650220"/>
                  <a:gd name="connsiteY6" fmla="*/ 226915 h 982524"/>
                  <a:gd name="connsiteX0" fmla="*/ 400050 w 2650220"/>
                  <a:gd name="connsiteY0" fmla="*/ 226915 h 982524"/>
                  <a:gd name="connsiteX1" fmla="*/ 1261738 w 2650220"/>
                  <a:gd name="connsiteY1" fmla="*/ 28387 h 982524"/>
                  <a:gd name="connsiteX2" fmla="*/ 2373028 w 2650220"/>
                  <a:gd name="connsiteY2" fmla="*/ 30859 h 982524"/>
                  <a:gd name="connsiteX3" fmla="*/ 2650209 w 2650220"/>
                  <a:gd name="connsiteY3" fmla="*/ 982524 h 982524"/>
                  <a:gd name="connsiteX4" fmla="*/ 0 w 2650220"/>
                  <a:gd name="connsiteY4" fmla="*/ 982524 h 982524"/>
                  <a:gd name="connsiteX5" fmla="*/ 109394 w 2650220"/>
                  <a:gd name="connsiteY5" fmla="*/ 26799 h 982524"/>
                  <a:gd name="connsiteX6" fmla="*/ 400050 w 2650220"/>
                  <a:gd name="connsiteY6" fmla="*/ 226915 h 982524"/>
                  <a:gd name="connsiteX0" fmla="*/ 109394 w 2650220"/>
                  <a:gd name="connsiteY0" fmla="*/ 70416 h 1026141"/>
                  <a:gd name="connsiteX1" fmla="*/ 1261738 w 2650220"/>
                  <a:gd name="connsiteY1" fmla="*/ 72004 h 1026141"/>
                  <a:gd name="connsiteX2" fmla="*/ 2373028 w 2650220"/>
                  <a:gd name="connsiteY2" fmla="*/ 74476 h 1026141"/>
                  <a:gd name="connsiteX3" fmla="*/ 2650209 w 2650220"/>
                  <a:gd name="connsiteY3" fmla="*/ 1026141 h 1026141"/>
                  <a:gd name="connsiteX4" fmla="*/ 0 w 2650220"/>
                  <a:gd name="connsiteY4" fmla="*/ 1026141 h 1026141"/>
                  <a:gd name="connsiteX5" fmla="*/ 109394 w 2650220"/>
                  <a:gd name="connsiteY5" fmla="*/ 70416 h 1026141"/>
                  <a:gd name="connsiteX0" fmla="*/ 109394 w 2650220"/>
                  <a:gd name="connsiteY0" fmla="*/ 1659 h 957384"/>
                  <a:gd name="connsiteX1" fmla="*/ 1261738 w 2650220"/>
                  <a:gd name="connsiteY1" fmla="*/ 3247 h 957384"/>
                  <a:gd name="connsiteX2" fmla="*/ 2373028 w 2650220"/>
                  <a:gd name="connsiteY2" fmla="*/ 5719 h 957384"/>
                  <a:gd name="connsiteX3" fmla="*/ 2650209 w 2650220"/>
                  <a:gd name="connsiteY3" fmla="*/ 957384 h 957384"/>
                  <a:gd name="connsiteX4" fmla="*/ 0 w 2650220"/>
                  <a:gd name="connsiteY4" fmla="*/ 957384 h 957384"/>
                  <a:gd name="connsiteX5" fmla="*/ 109394 w 2650220"/>
                  <a:gd name="connsiteY5" fmla="*/ 1659 h 957384"/>
                  <a:gd name="connsiteX0" fmla="*/ 109394 w 2650220"/>
                  <a:gd name="connsiteY0" fmla="*/ 1659 h 957384"/>
                  <a:gd name="connsiteX1" fmla="*/ 1261738 w 2650220"/>
                  <a:gd name="connsiteY1" fmla="*/ 3247 h 957384"/>
                  <a:gd name="connsiteX2" fmla="*/ 2373028 w 2650220"/>
                  <a:gd name="connsiteY2" fmla="*/ 5719 h 957384"/>
                  <a:gd name="connsiteX3" fmla="*/ 2650209 w 2650220"/>
                  <a:gd name="connsiteY3" fmla="*/ 957384 h 957384"/>
                  <a:gd name="connsiteX4" fmla="*/ 0 w 2650220"/>
                  <a:gd name="connsiteY4" fmla="*/ 957384 h 957384"/>
                  <a:gd name="connsiteX5" fmla="*/ 109394 w 2650220"/>
                  <a:gd name="connsiteY5" fmla="*/ 1659 h 95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0220" h="957384">
                    <a:moveTo>
                      <a:pt x="109394" y="1659"/>
                    </a:moveTo>
                    <a:cubicBezTo>
                      <a:pt x="476205" y="-2582"/>
                      <a:pt x="884466" y="2570"/>
                      <a:pt x="1261738" y="3247"/>
                    </a:cubicBezTo>
                    <a:cubicBezTo>
                      <a:pt x="1478095" y="6422"/>
                      <a:pt x="2141617" y="-1698"/>
                      <a:pt x="2373028" y="5719"/>
                    </a:cubicBezTo>
                    <a:cubicBezTo>
                      <a:pt x="2370911" y="322147"/>
                      <a:pt x="2652326" y="640956"/>
                      <a:pt x="2650209" y="957384"/>
                    </a:cubicBezTo>
                    <a:lnTo>
                      <a:pt x="0" y="957384"/>
                    </a:lnTo>
                    <a:cubicBezTo>
                      <a:pt x="444235" y="452022"/>
                      <a:pt x="127587" y="153788"/>
                      <a:pt x="109394" y="1659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380B5E1E-BFBC-402A-81E0-CC4B71816826}"/>
                  </a:ext>
                </a:extLst>
              </p:cNvPr>
              <p:cNvSpPr txBox="1"/>
              <p:nvPr/>
            </p:nvSpPr>
            <p:spPr>
              <a:xfrm>
                <a:off x="4367066" y="4753866"/>
                <a:ext cx="7837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rgbClr val="C00000"/>
                    </a:solidFill>
                  </a:rPr>
                  <a:t>50 m</a:t>
                </a:r>
              </a:p>
            </p:txBody>
          </p:sp>
          <p:cxnSp>
            <p:nvCxnSpPr>
              <p:cNvPr id="25" name="Connecteur droit avec flèche 24">
                <a:extLst>
                  <a:ext uri="{FF2B5EF4-FFF2-40B4-BE49-F238E27FC236}">
                    <a16:creationId xmlns:a16="http://schemas.microsoft.com/office/drawing/2014/main" id="{3E52D288-4BEF-4FAE-839D-3E99FA7037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4657" y="4753866"/>
                <a:ext cx="0" cy="535576"/>
              </a:xfrm>
              <a:prstGeom prst="straightConnector1">
                <a:avLst/>
              </a:prstGeom>
              <a:ln w="28575">
                <a:solidFill>
                  <a:srgbClr val="C00000"/>
                </a:solidFill>
                <a:prstDash val="sysDash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1CBD17CE-3AD5-4EAC-954F-F2E999924F72}"/>
                  </a:ext>
                </a:extLst>
              </p:cNvPr>
              <p:cNvSpPr txBox="1"/>
              <p:nvPr/>
            </p:nvSpPr>
            <p:spPr>
              <a:xfrm>
                <a:off x="475020" y="5088118"/>
                <a:ext cx="7837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rgbClr val="C00000"/>
                    </a:solidFill>
                  </a:rPr>
                  <a:t>2 m</a:t>
                </a:r>
              </a:p>
            </p:txBody>
          </p:sp>
          <p:sp>
            <p:nvSpPr>
              <p:cNvPr id="27" name="Rectangle 44">
                <a:extLst>
                  <a:ext uri="{FF2B5EF4-FFF2-40B4-BE49-F238E27FC236}">
                    <a16:creationId xmlns:a16="http://schemas.microsoft.com/office/drawing/2014/main" id="{EB30DC99-475A-4A65-8C9D-0D5258D2FEDE}"/>
                  </a:ext>
                </a:extLst>
              </p:cNvPr>
              <p:cNvSpPr/>
              <p:nvPr/>
            </p:nvSpPr>
            <p:spPr>
              <a:xfrm>
                <a:off x="1271191" y="4535230"/>
                <a:ext cx="1005279" cy="957570"/>
              </a:xfrm>
              <a:custGeom>
                <a:avLst/>
                <a:gdLst>
                  <a:gd name="connsiteX0" fmla="*/ 0 w 2650209"/>
                  <a:gd name="connsiteY0" fmla="*/ 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0 w 2650209"/>
                  <a:gd name="connsiteY4" fmla="*/ 0 h 955634"/>
                  <a:gd name="connsiteX0" fmla="*/ 452437 w 2650209"/>
                  <a:gd name="connsiteY0" fmla="*/ 26670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452437 w 2650209"/>
                  <a:gd name="connsiteY4" fmla="*/ 266700 h 955634"/>
                  <a:gd name="connsiteX0" fmla="*/ 452437 w 2650209"/>
                  <a:gd name="connsiteY0" fmla="*/ 26670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452437 w 2650209"/>
                  <a:gd name="connsiteY4" fmla="*/ 266700 h 955634"/>
                  <a:gd name="connsiteX0" fmla="*/ 452437 w 2650209"/>
                  <a:gd name="connsiteY0" fmla="*/ 266700 h 955634"/>
                  <a:gd name="connsiteX1" fmla="*/ 2650209 w 2650209"/>
                  <a:gd name="connsiteY1" fmla="*/ 0 h 955634"/>
                  <a:gd name="connsiteX2" fmla="*/ 2650209 w 2650209"/>
                  <a:gd name="connsiteY2" fmla="*/ 955634 h 955634"/>
                  <a:gd name="connsiteX3" fmla="*/ 0 w 2650209"/>
                  <a:gd name="connsiteY3" fmla="*/ 955634 h 955634"/>
                  <a:gd name="connsiteX4" fmla="*/ 452437 w 2650209"/>
                  <a:gd name="connsiteY4" fmla="*/ 266700 h 955634"/>
                  <a:gd name="connsiteX0" fmla="*/ 452437 w 2650209"/>
                  <a:gd name="connsiteY0" fmla="*/ 309052 h 997986"/>
                  <a:gd name="connsiteX1" fmla="*/ 1861813 w 2650209"/>
                  <a:gd name="connsiteY1" fmla="*/ 181961 h 997986"/>
                  <a:gd name="connsiteX2" fmla="*/ 2650209 w 2650209"/>
                  <a:gd name="connsiteY2" fmla="*/ 42352 h 997986"/>
                  <a:gd name="connsiteX3" fmla="*/ 2650209 w 2650209"/>
                  <a:gd name="connsiteY3" fmla="*/ 997986 h 997986"/>
                  <a:gd name="connsiteX4" fmla="*/ 0 w 2650209"/>
                  <a:gd name="connsiteY4" fmla="*/ 997986 h 997986"/>
                  <a:gd name="connsiteX5" fmla="*/ 452437 w 2650209"/>
                  <a:gd name="connsiteY5" fmla="*/ 309052 h 997986"/>
                  <a:gd name="connsiteX0" fmla="*/ 452437 w 2650209"/>
                  <a:gd name="connsiteY0" fmla="*/ 337778 h 1026712"/>
                  <a:gd name="connsiteX1" fmla="*/ 1261738 w 2650209"/>
                  <a:gd name="connsiteY1" fmla="*/ 72575 h 1026712"/>
                  <a:gd name="connsiteX2" fmla="*/ 2650209 w 2650209"/>
                  <a:gd name="connsiteY2" fmla="*/ 71078 h 1026712"/>
                  <a:gd name="connsiteX3" fmla="*/ 2650209 w 2650209"/>
                  <a:gd name="connsiteY3" fmla="*/ 1026712 h 1026712"/>
                  <a:gd name="connsiteX4" fmla="*/ 0 w 2650209"/>
                  <a:gd name="connsiteY4" fmla="*/ 1026712 h 1026712"/>
                  <a:gd name="connsiteX5" fmla="*/ 452437 w 2650209"/>
                  <a:gd name="connsiteY5" fmla="*/ 337778 h 1026712"/>
                  <a:gd name="connsiteX0" fmla="*/ 452437 w 2650209"/>
                  <a:gd name="connsiteY0" fmla="*/ 325054 h 1013988"/>
                  <a:gd name="connsiteX1" fmla="*/ 1261738 w 2650209"/>
                  <a:gd name="connsiteY1" fmla="*/ 59851 h 1013988"/>
                  <a:gd name="connsiteX2" fmla="*/ 2650209 w 2650209"/>
                  <a:gd name="connsiteY2" fmla="*/ 58354 h 1013988"/>
                  <a:gd name="connsiteX3" fmla="*/ 2650209 w 2650209"/>
                  <a:gd name="connsiteY3" fmla="*/ 1013988 h 1013988"/>
                  <a:gd name="connsiteX4" fmla="*/ 0 w 2650209"/>
                  <a:gd name="connsiteY4" fmla="*/ 1013988 h 1013988"/>
                  <a:gd name="connsiteX5" fmla="*/ 452437 w 2650209"/>
                  <a:gd name="connsiteY5" fmla="*/ 325054 h 1013988"/>
                  <a:gd name="connsiteX0" fmla="*/ 452437 w 2650209"/>
                  <a:gd name="connsiteY0" fmla="*/ 268636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52437 w 2650209"/>
                  <a:gd name="connsiteY5" fmla="*/ 268636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2650209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591133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  <a:gd name="connsiteX0" fmla="*/ 400050 w 2650209"/>
                  <a:gd name="connsiteY0" fmla="*/ 201961 h 957570"/>
                  <a:gd name="connsiteX1" fmla="*/ 1261738 w 2650209"/>
                  <a:gd name="connsiteY1" fmla="*/ 3433 h 957570"/>
                  <a:gd name="connsiteX2" fmla="*/ 2650209 w 2650209"/>
                  <a:gd name="connsiteY2" fmla="*/ 1936 h 957570"/>
                  <a:gd name="connsiteX3" fmla="*/ 591133 w 2650209"/>
                  <a:gd name="connsiteY3" fmla="*/ 957570 h 957570"/>
                  <a:gd name="connsiteX4" fmla="*/ 0 w 2650209"/>
                  <a:gd name="connsiteY4" fmla="*/ 957570 h 957570"/>
                  <a:gd name="connsiteX5" fmla="*/ 400050 w 2650209"/>
                  <a:gd name="connsiteY5" fmla="*/ 201961 h 95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50209" h="957570">
                    <a:moveTo>
                      <a:pt x="400050" y="201961"/>
                    </a:moveTo>
                    <a:cubicBezTo>
                      <a:pt x="715114" y="115963"/>
                      <a:pt x="895443" y="47883"/>
                      <a:pt x="1261738" y="3433"/>
                    </a:cubicBezTo>
                    <a:cubicBezTo>
                      <a:pt x="1242271" y="11371"/>
                      <a:pt x="2418798" y="-5481"/>
                      <a:pt x="2650209" y="1936"/>
                    </a:cubicBezTo>
                    <a:cubicBezTo>
                      <a:pt x="1963850" y="320481"/>
                      <a:pt x="624614" y="258025"/>
                      <a:pt x="591133" y="957570"/>
                    </a:cubicBezTo>
                    <a:lnTo>
                      <a:pt x="0" y="957570"/>
                    </a:lnTo>
                    <a:cubicBezTo>
                      <a:pt x="150812" y="727925"/>
                      <a:pt x="-160337" y="369693"/>
                      <a:pt x="400050" y="201961"/>
                    </a:cubicBezTo>
                    <a:close/>
                  </a:path>
                </a:pathLst>
              </a:custGeom>
              <a:solidFill>
                <a:srgbClr val="FF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" name="Connecteur droit avec flèche 27">
                <a:extLst>
                  <a:ext uri="{FF2B5EF4-FFF2-40B4-BE49-F238E27FC236}">
                    <a16:creationId xmlns:a16="http://schemas.microsoft.com/office/drawing/2014/main" id="{E9A8DCD7-2191-48A3-B706-B107DDB770BF}"/>
                  </a:ext>
                </a:extLst>
              </p:cNvPr>
              <p:cNvCxnSpPr/>
              <p:nvPr/>
            </p:nvCxnSpPr>
            <p:spPr>
              <a:xfrm>
                <a:off x="497197" y="5026807"/>
                <a:ext cx="4545874" cy="0"/>
              </a:xfrm>
              <a:prstGeom prst="straightConnector1">
                <a:avLst/>
              </a:prstGeom>
              <a:ln w="57150">
                <a:solidFill>
                  <a:srgbClr val="C00000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Nuage 28">
                <a:extLst>
                  <a:ext uri="{FF2B5EF4-FFF2-40B4-BE49-F238E27FC236}">
                    <a16:creationId xmlns:a16="http://schemas.microsoft.com/office/drawing/2014/main" id="{87D8482B-67BA-4F46-92AD-786513A3EF75}"/>
                  </a:ext>
                </a:extLst>
              </p:cNvPr>
              <p:cNvSpPr/>
              <p:nvPr/>
            </p:nvSpPr>
            <p:spPr>
              <a:xfrm>
                <a:off x="1821135" y="4537493"/>
                <a:ext cx="445105" cy="368562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Nuage 29">
                <a:extLst>
                  <a:ext uri="{FF2B5EF4-FFF2-40B4-BE49-F238E27FC236}">
                    <a16:creationId xmlns:a16="http://schemas.microsoft.com/office/drawing/2014/main" id="{00F746B5-5953-4EB2-8F41-BFE6CD427543}"/>
                  </a:ext>
                </a:extLst>
              </p:cNvPr>
              <p:cNvSpPr/>
              <p:nvPr/>
            </p:nvSpPr>
            <p:spPr>
              <a:xfrm>
                <a:off x="2387090" y="4438137"/>
                <a:ext cx="445105" cy="368562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Nuage 30">
                <a:extLst>
                  <a:ext uri="{FF2B5EF4-FFF2-40B4-BE49-F238E27FC236}">
                    <a16:creationId xmlns:a16="http://schemas.microsoft.com/office/drawing/2014/main" id="{01DEA029-26EC-42EB-BD2A-5D6E5764A002}"/>
                  </a:ext>
                </a:extLst>
              </p:cNvPr>
              <p:cNvSpPr/>
              <p:nvPr/>
            </p:nvSpPr>
            <p:spPr>
              <a:xfrm rot="17140179">
                <a:off x="2206289" y="4604115"/>
                <a:ext cx="276657" cy="229081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Nuage 31">
                <a:extLst>
                  <a:ext uri="{FF2B5EF4-FFF2-40B4-BE49-F238E27FC236}">
                    <a16:creationId xmlns:a16="http://schemas.microsoft.com/office/drawing/2014/main" id="{DCC80C13-401C-4121-9101-D5499B93D183}"/>
                  </a:ext>
                </a:extLst>
              </p:cNvPr>
              <p:cNvSpPr/>
              <p:nvPr/>
            </p:nvSpPr>
            <p:spPr>
              <a:xfrm rot="15810898">
                <a:off x="4044097" y="4572763"/>
                <a:ext cx="328935" cy="272369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Nuage 32">
                <a:extLst>
                  <a:ext uri="{FF2B5EF4-FFF2-40B4-BE49-F238E27FC236}">
                    <a16:creationId xmlns:a16="http://schemas.microsoft.com/office/drawing/2014/main" id="{D2E9E9FE-0934-4AAE-927D-F5B33E2BEBBE}"/>
                  </a:ext>
                </a:extLst>
              </p:cNvPr>
              <p:cNvSpPr/>
              <p:nvPr/>
            </p:nvSpPr>
            <p:spPr>
              <a:xfrm rot="15810898">
                <a:off x="4263195" y="4565086"/>
                <a:ext cx="226140" cy="187251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Nuage 33">
                <a:extLst>
                  <a:ext uri="{FF2B5EF4-FFF2-40B4-BE49-F238E27FC236}">
                    <a16:creationId xmlns:a16="http://schemas.microsoft.com/office/drawing/2014/main" id="{DB60F387-8F3C-49BC-9D71-F566D7C69643}"/>
                  </a:ext>
                </a:extLst>
              </p:cNvPr>
              <p:cNvSpPr/>
              <p:nvPr/>
            </p:nvSpPr>
            <p:spPr>
              <a:xfrm rot="11229685">
                <a:off x="2856928" y="5268782"/>
                <a:ext cx="226140" cy="187251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Nuage 34">
                <a:extLst>
                  <a:ext uri="{FF2B5EF4-FFF2-40B4-BE49-F238E27FC236}">
                    <a16:creationId xmlns:a16="http://schemas.microsoft.com/office/drawing/2014/main" id="{B984BCF6-5A42-4CB3-8B82-AA6187F6E775}"/>
                  </a:ext>
                </a:extLst>
              </p:cNvPr>
              <p:cNvSpPr/>
              <p:nvPr/>
            </p:nvSpPr>
            <p:spPr>
              <a:xfrm rot="11229685">
                <a:off x="2135215" y="4428311"/>
                <a:ext cx="344394" cy="224550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Nuage 35">
                <a:extLst>
                  <a:ext uri="{FF2B5EF4-FFF2-40B4-BE49-F238E27FC236}">
                    <a16:creationId xmlns:a16="http://schemas.microsoft.com/office/drawing/2014/main" id="{EB54C05B-2052-4A9A-9500-02758D1B2BD5}"/>
                  </a:ext>
                </a:extLst>
              </p:cNvPr>
              <p:cNvSpPr/>
              <p:nvPr/>
            </p:nvSpPr>
            <p:spPr>
              <a:xfrm rot="11229685">
                <a:off x="2629232" y="5284269"/>
                <a:ext cx="344394" cy="224550"/>
              </a:xfrm>
              <a:prstGeom prst="cloud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43E13BAE-D49F-4111-BBAD-CB08980058AF}"/>
                  </a:ext>
                </a:extLst>
              </p:cNvPr>
              <p:cNvSpPr txBox="1"/>
              <p:nvPr/>
            </p:nvSpPr>
            <p:spPr>
              <a:xfrm>
                <a:off x="5118057" y="4809470"/>
                <a:ext cx="3155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/>
                  <a:t>+</a:t>
                </a:r>
              </a:p>
            </p:txBody>
          </p:sp>
        </p:grp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12118CAD-CE91-4611-945B-9800CB197C61}"/>
                </a:ext>
              </a:extLst>
            </p:cNvPr>
            <p:cNvSpPr/>
            <p:nvPr/>
          </p:nvSpPr>
          <p:spPr>
            <a:xfrm>
              <a:off x="5492506" y="4622501"/>
              <a:ext cx="287959" cy="194454"/>
            </a:xfrm>
            <a:prstGeom prst="ellipse">
              <a:avLst/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E81CA098-A000-4278-A17B-62D90AB432DB}"/>
                </a:ext>
              </a:extLst>
            </p:cNvPr>
            <p:cNvSpPr/>
            <p:nvPr/>
          </p:nvSpPr>
          <p:spPr>
            <a:xfrm>
              <a:off x="5504871" y="4635022"/>
              <a:ext cx="262255" cy="13474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4D1908CA-EFD1-4247-88C0-010056C78F4C}"/>
                </a:ext>
              </a:extLst>
            </p:cNvPr>
            <p:cNvSpPr/>
            <p:nvPr/>
          </p:nvSpPr>
          <p:spPr>
            <a:xfrm>
              <a:off x="5492506" y="4929014"/>
              <a:ext cx="287959" cy="194454"/>
            </a:xfrm>
            <a:prstGeom prst="ellipse">
              <a:avLst/>
            </a:prstGeom>
            <a:solidFill>
              <a:schemeClr val="accent4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BF221AFC-2052-477E-8BB6-8E74A0DA98D9}"/>
                </a:ext>
              </a:extLst>
            </p:cNvPr>
            <p:cNvSpPr/>
            <p:nvPr/>
          </p:nvSpPr>
          <p:spPr>
            <a:xfrm>
              <a:off x="5504871" y="4941535"/>
              <a:ext cx="262255" cy="13474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1639FA9A-E10F-4AD5-902B-B3A98E827016}"/>
                </a:ext>
              </a:extLst>
            </p:cNvPr>
            <p:cNvSpPr/>
            <p:nvPr/>
          </p:nvSpPr>
          <p:spPr>
            <a:xfrm>
              <a:off x="5492506" y="5232464"/>
              <a:ext cx="287959" cy="1944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D011CE89-3021-459B-BA23-25F77E61EADA}"/>
                </a:ext>
              </a:extLst>
            </p:cNvPr>
            <p:cNvSpPr/>
            <p:nvPr/>
          </p:nvSpPr>
          <p:spPr>
            <a:xfrm>
              <a:off x="5504871" y="5244985"/>
              <a:ext cx="262255" cy="134745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78116B44-E3B5-470B-B81E-2AD097957503}"/>
              </a:ext>
            </a:extLst>
          </p:cNvPr>
          <p:cNvSpPr/>
          <p:nvPr/>
        </p:nvSpPr>
        <p:spPr>
          <a:xfrm>
            <a:off x="5883446" y="4678376"/>
            <a:ext cx="55789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Bahnschrift SemiCondensed" panose="020B0502040204020203" pitchFamily="34" charset="0"/>
                <a:sym typeface="Wingdings" panose="05000000000000000000" pitchFamily="2" charset="2"/>
              </a:rPr>
              <a:t> </a:t>
            </a:r>
            <a:endParaRPr lang="en-US" sz="2000" b="1" dirty="0">
              <a:latin typeface="Arial" pitchFamily="34" charset="0"/>
              <a:cs typeface="Arial" pitchFamily="34" charset="0"/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Pan traps for 2 hours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Net catching and flowering plant species survey along a 50m transect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1942DF-BF3F-4AE9-951B-094262182299}"/>
              </a:ext>
            </a:extLst>
          </p:cNvPr>
          <p:cNvSpPr/>
          <p:nvPr/>
        </p:nvSpPr>
        <p:spPr>
          <a:xfrm>
            <a:off x="4717743" y="1877585"/>
            <a:ext cx="74749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Bahnschrift SemiCondensed" panose="020B0502040204020203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Each greenspace sampled each month (March to October), during 2 years (2019-2020) </a:t>
            </a:r>
          </a:p>
        </p:txBody>
      </p:sp>
    </p:spTree>
    <p:extLst>
      <p:ext uri="{BB962C8B-B14F-4D97-AF65-F5344CB8AC3E}">
        <p14:creationId xmlns:p14="http://schemas.microsoft.com/office/powerpoint/2010/main" val="1842022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776CD49F-9D33-4088-88BF-3DF84C8402AE}"/>
              </a:ext>
            </a:extLst>
          </p:cNvPr>
          <p:cNvGrpSpPr/>
          <p:nvPr/>
        </p:nvGrpSpPr>
        <p:grpSpPr>
          <a:xfrm>
            <a:off x="810965" y="842050"/>
            <a:ext cx="9694414" cy="3801949"/>
            <a:chOff x="500926" y="1125575"/>
            <a:chExt cx="7984616" cy="3237322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A9DA2FC5-5CD9-48B7-9DE7-C53C67FEB0F0}"/>
                </a:ext>
              </a:extLst>
            </p:cNvPr>
            <p:cNvGrpSpPr/>
            <p:nvPr/>
          </p:nvGrpSpPr>
          <p:grpSpPr>
            <a:xfrm>
              <a:off x="500926" y="1125575"/>
              <a:ext cx="4322923" cy="3232868"/>
              <a:chOff x="4592368" y="1111559"/>
              <a:chExt cx="4322923" cy="3232868"/>
            </a:xfrm>
          </p:grpSpPr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0FF3CD11-DC59-41C0-83E0-03945BB4F15F}"/>
                  </a:ext>
                </a:extLst>
              </p:cNvPr>
              <p:cNvGrpSpPr/>
              <p:nvPr/>
            </p:nvGrpSpPr>
            <p:grpSpPr>
              <a:xfrm>
                <a:off x="4592368" y="1111559"/>
                <a:ext cx="4322923" cy="3232868"/>
                <a:chOff x="6035548" y="1643058"/>
                <a:chExt cx="4618452" cy="3453877"/>
              </a:xfrm>
            </p:grpSpPr>
            <p:pic>
              <p:nvPicPr>
                <p:cNvPr id="16" name="Image 15">
                  <a:extLst>
                    <a:ext uri="{FF2B5EF4-FFF2-40B4-BE49-F238E27FC236}">
                      <a16:creationId xmlns:a16="http://schemas.microsoft.com/office/drawing/2014/main" id="{5B03C231-84CB-47D6-8455-72CED9E73D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t="46966" r="47591"/>
                <a:stretch/>
              </p:blipFill>
              <p:spPr>
                <a:xfrm>
                  <a:off x="6035548" y="1804839"/>
                  <a:ext cx="4416088" cy="3292096"/>
                </a:xfrm>
                <a:prstGeom prst="rect">
                  <a:avLst/>
                </a:prstGeom>
              </p:spPr>
            </p:pic>
            <p:pic>
              <p:nvPicPr>
                <p:cNvPr id="17" name="Graphique 16" descr="Scène de parc">
                  <a:extLst>
                    <a:ext uri="{FF2B5EF4-FFF2-40B4-BE49-F238E27FC236}">
                      <a16:creationId xmlns:a16="http://schemas.microsoft.com/office/drawing/2014/main" id="{E63F7157-F955-473E-81F6-0A50878DD3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05951" y="3657518"/>
                  <a:ext cx="1044424" cy="1044424"/>
                </a:xfrm>
                <a:prstGeom prst="rect">
                  <a:avLst/>
                </a:prstGeom>
              </p:spPr>
            </p:pic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A883308B-5D98-478C-A241-3E1FA4E93A99}"/>
                    </a:ext>
                  </a:extLst>
                </p:cNvPr>
                <p:cNvSpPr txBox="1"/>
                <p:nvPr/>
              </p:nvSpPr>
              <p:spPr>
                <a:xfrm>
                  <a:off x="9749909" y="1643058"/>
                  <a:ext cx="904091" cy="262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>
                      <a:latin typeface="Bahnschrift SemiCondensed" panose="020B0502040204020203" pitchFamily="34" charset="0"/>
                    </a:rPr>
                    <a:t>P&lt;0.001</a:t>
                  </a:r>
                </a:p>
              </p:txBody>
            </p:sp>
          </p:grpSp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5425D0DF-0564-4153-AB24-8E43540BBC3F}"/>
                  </a:ext>
                </a:extLst>
              </p:cNvPr>
              <p:cNvSpPr txBox="1"/>
              <p:nvPr/>
            </p:nvSpPr>
            <p:spPr>
              <a:xfrm rot="16200000">
                <a:off x="3262483" y="2490334"/>
                <a:ext cx="3011045" cy="25349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Bahnschrift SemiCondensed" panose="020B0502040204020203" pitchFamily="34" charset="0"/>
                  </a:rPr>
                  <a:t>Number of pollinating insect species</a:t>
                </a:r>
              </a:p>
            </p:txBody>
          </p: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E299628B-A884-44BC-94C4-1BB70639FCA6}"/>
                  </a:ext>
                </a:extLst>
              </p:cNvPr>
              <p:cNvSpPr txBox="1"/>
              <p:nvPr/>
            </p:nvSpPr>
            <p:spPr>
              <a:xfrm>
                <a:off x="6175112" y="4094975"/>
                <a:ext cx="2376264" cy="2489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300" dirty="0">
                    <a:latin typeface="Bahnschrift SemiCondensed" panose="020B0502040204020203" pitchFamily="34" charset="0"/>
                  </a:rPr>
                  <a:t>Greenspace size (m²)</a:t>
                </a:r>
              </a:p>
            </p:txBody>
          </p:sp>
        </p:grpSp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D3F1DF4F-63F7-425E-89B4-24118E330F18}"/>
                </a:ext>
              </a:extLst>
            </p:cNvPr>
            <p:cNvGrpSpPr/>
            <p:nvPr/>
          </p:nvGrpSpPr>
          <p:grpSpPr>
            <a:xfrm>
              <a:off x="4699000" y="1125575"/>
              <a:ext cx="3786542" cy="3237322"/>
              <a:chOff x="5069978" y="1221442"/>
              <a:chExt cx="3786542" cy="3237322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4A1D9A05-2D4D-4FA8-8884-D2ED1051F4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2121" t="47527"/>
              <a:stretch/>
            </p:blipFill>
            <p:spPr>
              <a:xfrm>
                <a:off x="5069978" y="1401618"/>
                <a:ext cx="3786542" cy="3057146"/>
              </a:xfrm>
              <a:prstGeom prst="rect">
                <a:avLst/>
              </a:prstGeom>
            </p:spPr>
          </p:pic>
          <p:grpSp>
            <p:nvGrpSpPr>
              <p:cNvPr id="7" name="Groupe 6">
                <a:extLst>
                  <a:ext uri="{FF2B5EF4-FFF2-40B4-BE49-F238E27FC236}">
                    <a16:creationId xmlns:a16="http://schemas.microsoft.com/office/drawing/2014/main" id="{2B8D1A7A-1FCA-4C36-B5F8-8088F37EF002}"/>
                  </a:ext>
                </a:extLst>
              </p:cNvPr>
              <p:cNvGrpSpPr/>
              <p:nvPr/>
            </p:nvGrpSpPr>
            <p:grpSpPr>
              <a:xfrm>
                <a:off x="7801995" y="3261931"/>
                <a:ext cx="909892" cy="810792"/>
                <a:chOff x="5264220" y="3869045"/>
                <a:chExt cx="785569" cy="700008"/>
              </a:xfrm>
            </p:grpSpPr>
            <p:pic>
              <p:nvPicPr>
                <p:cNvPr id="10" name="Graphique 9" descr="Fleur sans tige">
                  <a:extLst>
                    <a:ext uri="{FF2B5EF4-FFF2-40B4-BE49-F238E27FC236}">
                      <a16:creationId xmlns:a16="http://schemas.microsoft.com/office/drawing/2014/main" id="{455BF8D5-2C49-4AA9-B95D-E5CD492F08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64220" y="3869045"/>
                  <a:ext cx="550303" cy="550303"/>
                </a:xfrm>
                <a:prstGeom prst="rect">
                  <a:avLst/>
                </a:prstGeom>
              </p:spPr>
            </p:pic>
            <p:pic>
              <p:nvPicPr>
                <p:cNvPr id="11" name="Graphique 10" descr="Fleur sans tige">
                  <a:extLst>
                    <a:ext uri="{FF2B5EF4-FFF2-40B4-BE49-F238E27FC236}">
                      <a16:creationId xmlns:a16="http://schemas.microsoft.com/office/drawing/2014/main" id="{036335A1-F5C7-4BFB-8E7B-37DDCF3956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66691" y="3972614"/>
                  <a:ext cx="483098" cy="483098"/>
                </a:xfrm>
                <a:prstGeom prst="rect">
                  <a:avLst/>
                </a:prstGeom>
              </p:spPr>
            </p:pic>
            <p:pic>
              <p:nvPicPr>
                <p:cNvPr id="12" name="Graphique 11" descr="Fleur sans tige">
                  <a:extLst>
                    <a:ext uri="{FF2B5EF4-FFF2-40B4-BE49-F238E27FC236}">
                      <a16:creationId xmlns:a16="http://schemas.microsoft.com/office/drawing/2014/main" id="{E8CF9D1B-3129-4CC9-B3CA-9C4E5F580A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 rot="704495">
                  <a:off x="5418153" y="4172689"/>
                  <a:ext cx="396364" cy="396364"/>
                </a:xfrm>
                <a:prstGeom prst="rect">
                  <a:avLst/>
                </a:prstGeom>
              </p:spPr>
            </p:pic>
          </p:grp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46D96994-6737-4D6C-BB97-6BC90CC903CE}"/>
                  </a:ext>
                </a:extLst>
              </p:cNvPr>
              <p:cNvSpPr txBox="1"/>
              <p:nvPr/>
            </p:nvSpPr>
            <p:spPr>
              <a:xfrm>
                <a:off x="8141181" y="1221442"/>
                <a:ext cx="702387" cy="2457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100" dirty="0">
                    <a:latin typeface="Bahnschrift SemiCondensed" panose="020B0502040204020203" pitchFamily="34" charset="0"/>
                  </a:rPr>
                  <a:t>P&lt;0.001</a:t>
                </a:r>
              </a:p>
            </p:txBody>
          </p:sp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CC6B0E22-8690-48A9-84EE-91554D8F61B0}"/>
                  </a:ext>
                </a:extLst>
              </p:cNvPr>
              <p:cNvSpPr txBox="1"/>
              <p:nvPr/>
            </p:nvSpPr>
            <p:spPr>
              <a:xfrm>
                <a:off x="6015409" y="4204858"/>
                <a:ext cx="2449134" cy="24896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fr-FR" sz="1300" dirty="0" err="1">
                    <a:latin typeface="Bahnschrift SemiCondensed" panose="020B0502040204020203" pitchFamily="34" charset="0"/>
                  </a:rPr>
                  <a:t>Number</a:t>
                </a:r>
                <a:r>
                  <a:rPr lang="fr-FR" sz="1300" dirty="0">
                    <a:latin typeface="Bahnschrift SemiCondensed" panose="020B0502040204020203" pitchFamily="34" charset="0"/>
                  </a:rPr>
                  <a:t> of plant </a:t>
                </a:r>
                <a:r>
                  <a:rPr lang="fr-FR" sz="1300" dirty="0" err="1">
                    <a:latin typeface="Bahnschrift SemiCondensed" panose="020B0502040204020203" pitchFamily="34" charset="0"/>
                  </a:rPr>
                  <a:t>species</a:t>
                </a:r>
                <a:endParaRPr lang="fr-FR" sz="1300" dirty="0">
                  <a:latin typeface="Bahnschrift SemiCondensed" panose="020B0502040204020203" pitchFamily="34" charset="0"/>
                </a:endParaRPr>
              </a:p>
            </p:txBody>
          </p:sp>
        </p:grp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EE4D154C-8AC5-4D9E-9B10-549223EC9241}"/>
              </a:ext>
            </a:extLst>
          </p:cNvPr>
          <p:cNvSpPr txBox="1"/>
          <p:nvPr/>
        </p:nvSpPr>
        <p:spPr>
          <a:xfrm>
            <a:off x="956175" y="4837041"/>
            <a:ext cx="9161614" cy="138499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Bahnschrift SemiCondensed" panose="020B0502040204020203" pitchFamily="34" charset="0"/>
              </a:rPr>
              <a:t>At the local </a:t>
            </a:r>
            <a:r>
              <a:rPr lang="fr-FR" sz="2400" dirty="0" err="1">
                <a:latin typeface="Bahnschrift SemiCondensed" panose="020B0502040204020203" pitchFamily="34" charset="0"/>
              </a:rPr>
              <a:t>scale</a:t>
            </a:r>
            <a:r>
              <a:rPr lang="fr-FR" sz="2400" dirty="0">
                <a:latin typeface="Bahnschrift SemiCondensed" panose="020B0502040204020203" pitchFamily="34" charset="0"/>
              </a:rPr>
              <a:t>, </a:t>
            </a:r>
            <a:r>
              <a:rPr lang="fr-FR" sz="2400" dirty="0" err="1">
                <a:latin typeface="Bahnschrift SemiCondensed" panose="020B0502040204020203" pitchFamily="34" charset="0"/>
              </a:rPr>
              <a:t>pollinator</a:t>
            </a:r>
            <a:r>
              <a:rPr lang="fr-FR" sz="2400" dirty="0">
                <a:latin typeface="Bahnschrift SemiCondensed" panose="020B0502040204020203" pitchFamily="34" charset="0"/>
              </a:rPr>
              <a:t> </a:t>
            </a:r>
            <a:r>
              <a:rPr lang="fr-FR" sz="2400" dirty="0" err="1">
                <a:latin typeface="Bahnschrift SemiCondensed" panose="020B0502040204020203" pitchFamily="34" charset="0"/>
              </a:rPr>
              <a:t>species</a:t>
            </a:r>
            <a:r>
              <a:rPr lang="fr-FR" sz="2400" dirty="0">
                <a:latin typeface="Bahnschrift SemiCondensed" panose="020B0502040204020203" pitchFamily="34" charset="0"/>
              </a:rPr>
              <a:t> </a:t>
            </a:r>
            <a:r>
              <a:rPr lang="fr-FR" sz="2400" dirty="0" err="1">
                <a:latin typeface="Bahnschrift SemiCondensed" panose="020B0502040204020203" pitchFamily="34" charset="0"/>
              </a:rPr>
              <a:t>richness</a:t>
            </a:r>
            <a:r>
              <a:rPr lang="fr-FR" sz="2400" dirty="0">
                <a:latin typeface="Bahnschrift SemiCondensed" panose="020B0502040204020203" pitchFamily="34" charset="0"/>
              </a:rPr>
              <a:t> </a:t>
            </a:r>
            <a:r>
              <a:rPr lang="fr-FR" sz="2400" dirty="0" err="1">
                <a:latin typeface="Bahnschrift SemiCondensed" panose="020B0502040204020203" pitchFamily="34" charset="0"/>
              </a:rPr>
              <a:t>is</a:t>
            </a:r>
            <a:r>
              <a:rPr lang="fr-FR" sz="2400" dirty="0">
                <a:latin typeface="Bahnschrift SemiCondensed" panose="020B0502040204020203" pitchFamily="34" charset="0"/>
              </a:rPr>
              <a:t> </a:t>
            </a:r>
            <a:r>
              <a:rPr lang="fr-FR" sz="2400" b="1" dirty="0" err="1">
                <a:latin typeface="Bahnschrift SemiCondensed" panose="020B0502040204020203" pitchFamily="34" charset="0"/>
              </a:rPr>
              <a:t>positively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  <a:r>
              <a:rPr lang="fr-FR" sz="2400" b="1" dirty="0" err="1">
                <a:latin typeface="Bahnschrift SemiCondensed" panose="020B0502040204020203" pitchFamily="34" charset="0"/>
              </a:rPr>
              <a:t>associated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  <a:r>
              <a:rPr lang="fr-FR" sz="2400" dirty="0" err="1">
                <a:latin typeface="Bahnschrift SemiCondensed" panose="020B0502040204020203" pitchFamily="34" charset="0"/>
              </a:rPr>
              <a:t>with</a:t>
            </a:r>
            <a:r>
              <a:rPr lang="fr-FR" sz="2400" dirty="0">
                <a:latin typeface="Bahnschrift SemiCondensed" panose="020B0502040204020203" pitchFamily="34" charset="0"/>
              </a:rPr>
              <a:t> 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sz="2400" dirty="0" err="1">
                <a:latin typeface="Bahnschrift SemiCondensed" panose="020B0502040204020203" pitchFamily="34" charset="0"/>
              </a:rPr>
              <a:t>Greenspace</a:t>
            </a:r>
            <a:r>
              <a:rPr lang="fr-FR" sz="2400" dirty="0">
                <a:latin typeface="Bahnschrift SemiCondensed" panose="020B0502040204020203" pitchFamily="34" charset="0"/>
              </a:rPr>
              <a:t> size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sz="2400" dirty="0">
                <a:latin typeface="Bahnschrift SemiCondensed" panose="020B0502040204020203" pitchFamily="34" charset="0"/>
              </a:rPr>
              <a:t>Plant </a:t>
            </a:r>
            <a:r>
              <a:rPr lang="fr-FR" sz="2400" dirty="0" err="1">
                <a:latin typeface="Bahnschrift SemiCondensed" panose="020B0502040204020203" pitchFamily="34" charset="0"/>
              </a:rPr>
              <a:t>species</a:t>
            </a:r>
            <a:r>
              <a:rPr lang="fr-FR" sz="2400" dirty="0">
                <a:latin typeface="Bahnschrift SemiCondensed" panose="020B0502040204020203" pitchFamily="34" charset="0"/>
              </a:rPr>
              <a:t> </a:t>
            </a:r>
            <a:r>
              <a:rPr lang="fr-FR" sz="2400" dirty="0" err="1">
                <a:latin typeface="Bahnschrift SemiCondensed" panose="020B0502040204020203" pitchFamily="34" charset="0"/>
              </a:rPr>
              <a:t>richness</a:t>
            </a:r>
            <a:r>
              <a:rPr lang="fr-FR" sz="2400" dirty="0">
                <a:latin typeface="Bahnschrift SemiCondensed" panose="020B0502040204020203" pitchFamily="34" charset="0"/>
              </a:rPr>
              <a:t> </a:t>
            </a:r>
            <a:endParaRPr lang="fr-FR" sz="2400" b="1" dirty="0">
              <a:latin typeface="Bahnschrift SemiCondensed" panose="020B0502040204020203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18DB484-ED1F-4292-81A8-657AEDA478B6}"/>
              </a:ext>
            </a:extLst>
          </p:cNvPr>
          <p:cNvSpPr txBox="1"/>
          <p:nvPr/>
        </p:nvSpPr>
        <p:spPr>
          <a:xfrm>
            <a:off x="10144875" y="5092620"/>
            <a:ext cx="3218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/>
              <a:t>Zaninotto</a:t>
            </a:r>
            <a:r>
              <a:rPr lang="fr-FR" b="1" i="1" dirty="0"/>
              <a:t> et al.</a:t>
            </a:r>
          </a:p>
          <a:p>
            <a:r>
              <a:rPr lang="fr-FR" b="1" i="1" dirty="0"/>
              <a:t>Urban </a:t>
            </a:r>
            <a:r>
              <a:rPr lang="fr-FR" b="1" i="1" dirty="0" err="1"/>
              <a:t>Ecosystems</a:t>
            </a:r>
            <a:endParaRPr lang="fr-FR" b="1" i="1" dirty="0"/>
          </a:p>
          <a:p>
            <a:r>
              <a:rPr lang="fr-FR" b="1" i="1" dirty="0"/>
              <a:t> (in </a:t>
            </a:r>
            <a:r>
              <a:rPr lang="fr-FR" b="1" i="1" dirty="0" err="1"/>
              <a:t>review</a:t>
            </a:r>
            <a:r>
              <a:rPr lang="fr-FR" b="1" i="1" dirty="0"/>
              <a:t>)</a:t>
            </a:r>
          </a:p>
        </p:txBody>
      </p:sp>
      <p:sp>
        <p:nvSpPr>
          <p:cNvPr id="22" name="Text Box 3">
            <a:extLst>
              <a:ext uri="{FF2B5EF4-FFF2-40B4-BE49-F238E27FC236}">
                <a16:creationId xmlns:a16="http://schemas.microsoft.com/office/drawing/2014/main" id="{713AC07C-DF23-42ED-9101-CE94756FB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8001" y="169249"/>
            <a:ext cx="8370703" cy="5232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The case of Paris (France)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73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e 24">
            <a:extLst>
              <a:ext uri="{FF2B5EF4-FFF2-40B4-BE49-F238E27FC236}">
                <a16:creationId xmlns:a16="http://schemas.microsoft.com/office/drawing/2014/main" id="{D714271D-AF0A-4A1E-B0BE-79E3490B8F4A}"/>
              </a:ext>
            </a:extLst>
          </p:cNvPr>
          <p:cNvGrpSpPr/>
          <p:nvPr/>
        </p:nvGrpSpPr>
        <p:grpSpPr>
          <a:xfrm>
            <a:off x="1348289" y="1463632"/>
            <a:ext cx="8937941" cy="884175"/>
            <a:chOff x="-1558592" y="1614405"/>
            <a:chExt cx="8937941" cy="884175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F0F2F6AB-69DF-4E8E-946A-BEB4BA22EA85}"/>
                </a:ext>
              </a:extLst>
            </p:cNvPr>
            <p:cNvSpPr txBox="1"/>
            <p:nvPr/>
          </p:nvSpPr>
          <p:spPr>
            <a:xfrm>
              <a:off x="-1143199" y="1897302"/>
              <a:ext cx="1676400" cy="31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fr-FR" b="1" dirty="0">
                  <a:solidFill>
                    <a:schemeClr val="accent2"/>
                  </a:solidFill>
                  <a:latin typeface="Bahnschrift SemiCondensed" panose="020B0502040204020203" pitchFamily="34" charset="0"/>
                </a:rPr>
                <a:t>WILD PLANTS</a:t>
              </a:r>
            </a:p>
          </p:txBody>
        </p:sp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186BF7C2-77B6-4AFE-9466-5FC74672B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-1558592" y="1667793"/>
              <a:ext cx="415393" cy="830787"/>
            </a:xfrm>
            <a:prstGeom prst="rect">
              <a:avLst/>
            </a:prstGeom>
          </p:spPr>
        </p:pic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05F1344-3360-4B85-A989-20A4B6489B79}"/>
                </a:ext>
              </a:extLst>
            </p:cNvPr>
            <p:cNvSpPr txBox="1"/>
            <p:nvPr/>
          </p:nvSpPr>
          <p:spPr>
            <a:xfrm>
              <a:off x="5702949" y="1836822"/>
              <a:ext cx="1676400" cy="52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fr-FR" b="1" dirty="0">
                  <a:solidFill>
                    <a:srgbClr val="C00000"/>
                  </a:solidFill>
                  <a:latin typeface="Bahnschrift SemiCondensed" panose="020B0502040204020203" pitchFamily="34" charset="0"/>
                </a:rPr>
                <a:t>ORNAMENTAL PLANTS</a:t>
              </a:r>
            </a:p>
          </p:txBody>
        </p:sp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794DF497-B194-4DB2-8D77-B3236573E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216236" y="1614405"/>
              <a:ext cx="479301" cy="830788"/>
            </a:xfrm>
            <a:prstGeom prst="rect">
              <a:avLst/>
            </a:prstGeom>
          </p:spPr>
        </p:pic>
      </p:grpSp>
      <p:sp>
        <p:nvSpPr>
          <p:cNvPr id="20" name="Text Box 3">
            <a:extLst>
              <a:ext uri="{FF2B5EF4-FFF2-40B4-BE49-F238E27FC236}">
                <a16:creationId xmlns:a16="http://schemas.microsoft.com/office/drawing/2014/main" id="{44DC4A4B-3781-49D4-8E09-944BE5B4A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382" y="145629"/>
            <a:ext cx="8060803" cy="939571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fr-FR" sz="28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plant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species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should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be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favoured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in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Parisian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green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spaces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?</a:t>
            </a:r>
            <a:endParaRPr lang="fr-FR" sz="28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FE042D0-28CF-43AE-B4E8-D8099E6BE4D2}"/>
              </a:ext>
            </a:extLst>
          </p:cNvPr>
          <p:cNvSpPr txBox="1"/>
          <p:nvPr/>
        </p:nvSpPr>
        <p:spPr>
          <a:xfrm>
            <a:off x="6358774" y="6377917"/>
            <a:ext cx="4059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/>
              <a:t>Zaninotto</a:t>
            </a:r>
            <a:r>
              <a:rPr lang="fr-FR" b="1" i="1" dirty="0"/>
              <a:t> et al. </a:t>
            </a:r>
            <a:r>
              <a:rPr lang="fr-FR" b="1" i="1" dirty="0" err="1"/>
              <a:t>Oecologia</a:t>
            </a:r>
            <a:r>
              <a:rPr lang="fr-FR" b="1" i="1" dirty="0"/>
              <a:t> (in </a:t>
            </a:r>
            <a:r>
              <a:rPr lang="fr-FR" b="1" i="1" dirty="0" err="1"/>
              <a:t>review</a:t>
            </a:r>
            <a:r>
              <a:rPr lang="fr-FR" b="1" i="1" dirty="0"/>
              <a:t>)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752EB2C-F85E-4D01-AA06-E08E95A2E98C}"/>
              </a:ext>
            </a:extLst>
          </p:cNvPr>
          <p:cNvSpPr txBox="1"/>
          <p:nvPr/>
        </p:nvSpPr>
        <p:spPr>
          <a:xfrm>
            <a:off x="3217062" y="1486729"/>
            <a:ext cx="3991605" cy="95308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Bahnschrift SemiCondensed" panose="020B0502040204020203" pitchFamily="34" charset="0"/>
              </a:defRPr>
            </a:lvl1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 err="1"/>
              <a:t>Attract</a:t>
            </a:r>
            <a:r>
              <a:rPr lang="fr-FR" sz="2000" dirty="0"/>
              <a:t> more </a:t>
            </a:r>
            <a:r>
              <a:rPr lang="fr-FR" sz="2000" dirty="0" err="1"/>
              <a:t>pollinators</a:t>
            </a:r>
            <a:r>
              <a:rPr lang="fr-FR" sz="20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sz="2000" dirty="0" err="1"/>
              <a:t>Attract</a:t>
            </a:r>
            <a:r>
              <a:rPr lang="fr-FR" sz="2000" dirty="0"/>
              <a:t> more diverse </a:t>
            </a:r>
            <a:r>
              <a:rPr lang="fr-FR" sz="2000" dirty="0" err="1"/>
              <a:t>pollinators</a:t>
            </a:r>
            <a:endParaRPr lang="fr-FR" sz="2000" dirty="0"/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2BFAFD52-2453-4B31-950A-CA3F42647828}"/>
              </a:ext>
            </a:extLst>
          </p:cNvPr>
          <p:cNvGrpSpPr/>
          <p:nvPr/>
        </p:nvGrpSpPr>
        <p:grpSpPr>
          <a:xfrm>
            <a:off x="351945" y="2553404"/>
            <a:ext cx="11242250" cy="3423591"/>
            <a:chOff x="429189" y="650731"/>
            <a:chExt cx="11242250" cy="3423591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BBBB9DFA-05A7-46D9-85E9-A4F9131061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51" t="51484" r="49450" b="2449"/>
            <a:stretch/>
          </p:blipFill>
          <p:spPr>
            <a:xfrm>
              <a:off x="1504876" y="650731"/>
              <a:ext cx="4309997" cy="3176122"/>
            </a:xfrm>
            <a:prstGeom prst="rect">
              <a:avLst/>
            </a:prstGeom>
          </p:spPr>
        </p:pic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936B62C5-A353-4258-A58F-90597B431485}"/>
                </a:ext>
              </a:extLst>
            </p:cNvPr>
            <p:cNvGrpSpPr/>
            <p:nvPr/>
          </p:nvGrpSpPr>
          <p:grpSpPr>
            <a:xfrm>
              <a:off x="429189" y="712648"/>
              <a:ext cx="11242250" cy="3361674"/>
              <a:chOff x="-1644716" y="743347"/>
              <a:chExt cx="11242250" cy="3361674"/>
            </a:xfrm>
          </p:grpSpPr>
          <p:pic>
            <p:nvPicPr>
              <p:cNvPr id="2" name="Image 1">
                <a:extLst>
                  <a:ext uri="{FF2B5EF4-FFF2-40B4-BE49-F238E27FC236}">
                    <a16:creationId xmlns:a16="http://schemas.microsoft.com/office/drawing/2014/main" id="{0BD4D15B-CC0D-4B97-B907-2E59037207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107" t="51484"/>
              <a:stretch/>
            </p:blipFill>
            <p:spPr>
              <a:xfrm>
                <a:off x="5303924" y="743347"/>
                <a:ext cx="4293610" cy="3361674"/>
              </a:xfrm>
              <a:prstGeom prst="rect">
                <a:avLst/>
              </a:prstGeom>
            </p:spPr>
          </p:pic>
          <p:pic>
            <p:nvPicPr>
              <p:cNvPr id="7" name="Graphique 6">
                <a:extLst>
                  <a:ext uri="{FF2B5EF4-FFF2-40B4-BE49-F238E27FC236}">
                    <a16:creationId xmlns:a16="http://schemas.microsoft.com/office/drawing/2014/main" id="{CE72C823-4D1F-4A68-8145-10230BDD3C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20565841" flipH="1">
                <a:off x="-1577283" y="2826269"/>
                <a:ext cx="366873" cy="394389"/>
              </a:xfrm>
              <a:prstGeom prst="rect">
                <a:avLst/>
              </a:prstGeom>
            </p:spPr>
          </p:pic>
          <p:pic>
            <p:nvPicPr>
              <p:cNvPr id="8" name="Graphique 7">
                <a:extLst>
                  <a:ext uri="{FF2B5EF4-FFF2-40B4-BE49-F238E27FC236}">
                    <a16:creationId xmlns:a16="http://schemas.microsoft.com/office/drawing/2014/main" id="{E5A995A2-502D-4308-9A49-6CCF631910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20565841" flipH="1">
                <a:off x="-1560444" y="2019392"/>
                <a:ext cx="366873" cy="394389"/>
              </a:xfrm>
              <a:prstGeom prst="rect">
                <a:avLst/>
              </a:prstGeom>
            </p:spPr>
          </p:pic>
          <p:pic>
            <p:nvPicPr>
              <p:cNvPr id="10" name="Graphique 9">
                <a:extLst>
                  <a:ext uri="{FF2B5EF4-FFF2-40B4-BE49-F238E27FC236}">
                    <a16:creationId xmlns:a16="http://schemas.microsoft.com/office/drawing/2014/main" id="{D4F6C070-21F0-44E2-BD2B-2AFBBFFC8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20565841" flipH="1">
                <a:off x="3999998" y="1941087"/>
                <a:ext cx="512555" cy="550998"/>
              </a:xfrm>
              <a:prstGeom prst="rect">
                <a:avLst/>
              </a:prstGeom>
            </p:spPr>
          </p:pic>
          <p:pic>
            <p:nvPicPr>
              <p:cNvPr id="11" name="Graphique 10">
                <a:extLst>
                  <a:ext uri="{FF2B5EF4-FFF2-40B4-BE49-F238E27FC236}">
                    <a16:creationId xmlns:a16="http://schemas.microsoft.com/office/drawing/2014/main" id="{C1EABD63-7B04-4389-A7B2-080A103541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 rot="20565841" flipH="1">
                <a:off x="4331093" y="2350131"/>
                <a:ext cx="625334" cy="509391"/>
              </a:xfrm>
              <a:prstGeom prst="rect">
                <a:avLst/>
              </a:prstGeom>
            </p:spPr>
          </p:pic>
          <p:pic>
            <p:nvPicPr>
              <p:cNvPr id="12" name="Graphique 11">
                <a:extLst>
                  <a:ext uri="{FF2B5EF4-FFF2-40B4-BE49-F238E27FC236}">
                    <a16:creationId xmlns:a16="http://schemas.microsoft.com/office/drawing/2014/main" id="{94362F6D-B7FE-4534-86FB-33695B9380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 rot="20565841" flipH="1">
                <a:off x="4426942" y="1560410"/>
                <a:ext cx="473851" cy="509391"/>
              </a:xfrm>
              <a:prstGeom prst="rect">
                <a:avLst/>
              </a:prstGeom>
            </p:spPr>
          </p:pic>
          <p:pic>
            <p:nvPicPr>
              <p:cNvPr id="13" name="Graphique 12">
                <a:extLst>
                  <a:ext uri="{FF2B5EF4-FFF2-40B4-BE49-F238E27FC236}">
                    <a16:creationId xmlns:a16="http://schemas.microsoft.com/office/drawing/2014/main" id="{9618491F-042C-4D2D-9880-8038CC41BC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20565841" flipH="1">
                <a:off x="-1391373" y="2507651"/>
                <a:ext cx="301076" cy="323657"/>
              </a:xfrm>
              <a:prstGeom prst="rect">
                <a:avLst/>
              </a:prstGeom>
            </p:spPr>
          </p:pic>
          <p:pic>
            <p:nvPicPr>
              <p:cNvPr id="14" name="Graphique 13">
                <a:extLst>
                  <a:ext uri="{FF2B5EF4-FFF2-40B4-BE49-F238E27FC236}">
                    <a16:creationId xmlns:a16="http://schemas.microsoft.com/office/drawing/2014/main" id="{E2B02B56-D190-42C3-9306-F9131DFACE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20565841" flipH="1">
                <a:off x="-1644716" y="2381121"/>
                <a:ext cx="301076" cy="323657"/>
              </a:xfrm>
              <a:prstGeom prst="rect">
                <a:avLst/>
              </a:prstGeom>
            </p:spPr>
          </p:pic>
        </p:grpSp>
        <p:pic>
          <p:nvPicPr>
            <p:cNvPr id="26" name="Graphique 25">
              <a:extLst>
                <a:ext uri="{FF2B5EF4-FFF2-40B4-BE49-F238E27FC236}">
                  <a16:creationId xmlns:a16="http://schemas.microsoft.com/office/drawing/2014/main" id="{DECA0DE1-C833-4BC2-89C6-1735E77EE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20565841" flipH="1">
              <a:off x="843837" y="2041030"/>
              <a:ext cx="366873" cy="394389"/>
            </a:xfrm>
            <a:prstGeom prst="rect">
              <a:avLst/>
            </a:prstGeom>
          </p:spPr>
        </p:pic>
      </p:grpSp>
      <p:sp>
        <p:nvSpPr>
          <p:cNvPr id="28" name="ZoneTexte 27">
            <a:extLst>
              <a:ext uri="{FF2B5EF4-FFF2-40B4-BE49-F238E27FC236}">
                <a16:creationId xmlns:a16="http://schemas.microsoft.com/office/drawing/2014/main" id="{B4D668E9-ECAF-4823-A2B6-9EFB0106720A}"/>
              </a:ext>
            </a:extLst>
          </p:cNvPr>
          <p:cNvSpPr txBox="1"/>
          <p:nvPr/>
        </p:nvSpPr>
        <p:spPr>
          <a:xfrm rot="16200000">
            <a:off x="296209" y="3829091"/>
            <a:ext cx="19335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/>
              <a:t>Number</a:t>
            </a:r>
            <a:r>
              <a:rPr lang="fr-FR" sz="2000" b="1" dirty="0"/>
              <a:t> of </a:t>
            </a:r>
            <a:r>
              <a:rPr lang="fr-FR" sz="2000" b="1" dirty="0" err="1"/>
              <a:t>visits</a:t>
            </a:r>
            <a:endParaRPr lang="fr-FR" sz="2000" b="1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AA37592C-9958-4B4B-8D9C-A09BE130BEF6}"/>
              </a:ext>
            </a:extLst>
          </p:cNvPr>
          <p:cNvSpPr txBox="1"/>
          <p:nvPr/>
        </p:nvSpPr>
        <p:spPr>
          <a:xfrm rot="16200000">
            <a:off x="5426823" y="4015700"/>
            <a:ext cx="33665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err="1"/>
              <a:t>Number</a:t>
            </a:r>
            <a:r>
              <a:rPr lang="fr-FR" sz="2000" b="1" dirty="0"/>
              <a:t> of </a:t>
            </a:r>
            <a:r>
              <a:rPr lang="fr-FR" sz="2000" b="1" dirty="0" err="1"/>
              <a:t>pollinator</a:t>
            </a:r>
            <a:r>
              <a:rPr lang="fr-FR" sz="2000" b="1" dirty="0"/>
              <a:t> </a:t>
            </a:r>
            <a:r>
              <a:rPr lang="fr-FR" sz="2000" b="1" dirty="0" err="1"/>
              <a:t>speciess</a:t>
            </a:r>
            <a:endParaRPr lang="fr-FR" sz="2000" b="1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200D51D-D669-438F-8CF7-E996C82991EF}"/>
              </a:ext>
            </a:extLst>
          </p:cNvPr>
          <p:cNvSpPr txBox="1"/>
          <p:nvPr/>
        </p:nvSpPr>
        <p:spPr>
          <a:xfrm>
            <a:off x="1851382" y="5747716"/>
            <a:ext cx="3787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March	        July		</a:t>
            </a:r>
            <a:r>
              <a:rPr lang="fr-FR" sz="2000" b="1" dirty="0" err="1"/>
              <a:t>October</a:t>
            </a:r>
            <a:endParaRPr lang="fr-FR" sz="2000" b="1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F97624AC-EC7D-4E26-8F4D-4CD8B64BEE1B}"/>
              </a:ext>
            </a:extLst>
          </p:cNvPr>
          <p:cNvSpPr txBox="1"/>
          <p:nvPr/>
        </p:nvSpPr>
        <p:spPr>
          <a:xfrm>
            <a:off x="7953883" y="5792329"/>
            <a:ext cx="351731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/>
              <a:t>                                                              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9FBFDBC-0B13-4062-8019-873F702DE10C}"/>
              </a:ext>
            </a:extLst>
          </p:cNvPr>
          <p:cNvSpPr txBox="1"/>
          <p:nvPr/>
        </p:nvSpPr>
        <p:spPr>
          <a:xfrm>
            <a:off x="7818836" y="5823950"/>
            <a:ext cx="3787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March	        July		</a:t>
            </a:r>
            <a:r>
              <a:rPr lang="fr-FR" sz="2000" b="1" dirty="0" err="1"/>
              <a:t>October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3004556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3120FFE-86CB-4EBD-B34B-E55B97B1E575}"/>
              </a:ext>
            </a:extLst>
          </p:cNvPr>
          <p:cNvSpPr txBox="1"/>
          <p:nvPr/>
        </p:nvSpPr>
        <p:spPr>
          <a:xfrm>
            <a:off x="5387024" y="1418623"/>
            <a:ext cx="6178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Bahnschrift SemiCondensed" panose="020B0502040204020203" pitchFamily="34" charset="0"/>
              </a:rPr>
              <a:t> UICN status of Parisian pollinators</a:t>
            </a:r>
          </a:p>
        </p:txBody>
      </p:sp>
      <p:graphicFrame>
        <p:nvGraphicFramePr>
          <p:cNvPr id="3" name="Graphique 2">
            <a:extLst>
              <a:ext uri="{FF2B5EF4-FFF2-40B4-BE49-F238E27FC236}">
                <a16:creationId xmlns:a16="http://schemas.microsoft.com/office/drawing/2014/main" id="{A22E6247-015A-450F-8196-1C85A1F6AF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4589005"/>
              </p:ext>
            </p:extLst>
          </p:nvPr>
        </p:nvGraphicFramePr>
        <p:xfrm>
          <a:off x="3734303" y="1920607"/>
          <a:ext cx="8072258" cy="4313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Image 3">
            <a:extLst>
              <a:ext uri="{FF2B5EF4-FFF2-40B4-BE49-F238E27FC236}">
                <a16:creationId xmlns:a16="http://schemas.microsoft.com/office/drawing/2014/main" id="{0D624A08-E4A6-4E73-9E49-8572F1487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091" y="2456271"/>
            <a:ext cx="3198344" cy="408264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E193BEA-8333-44CC-A8CA-F76EEF37EA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091" y="340207"/>
            <a:ext cx="3192882" cy="2110744"/>
          </a:xfrm>
          <a:prstGeom prst="rect">
            <a:avLst/>
          </a:prstGeom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id="{1519A9CB-AF42-475A-8CBD-5D9A33404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9156" y="216489"/>
            <a:ext cx="6986210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But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most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Parisian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pollinator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species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do not have a conservation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status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….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16C5BB6-FB0A-4F47-ACF8-7C04068986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4260" y="5610528"/>
            <a:ext cx="4326764" cy="124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3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604768" y="155584"/>
            <a:ext cx="8457443" cy="10801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And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domesticated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honeybees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interfere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wild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Parisian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polinators</a:t>
            </a:r>
            <a:endParaRPr lang="fr-FR" sz="28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99021" y="2434323"/>
            <a:ext cx="585926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fr-FR" sz="24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fr-FR" sz="24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fr-FR" sz="2400" dirty="0"/>
              <a:t>City of Paris: </a:t>
            </a:r>
            <a:r>
              <a:rPr lang="fr-FR" sz="2400" b="1" dirty="0"/>
              <a:t>2000 </a:t>
            </a:r>
            <a:r>
              <a:rPr lang="fr-FR" sz="2400" b="1" dirty="0" err="1"/>
              <a:t>hives</a:t>
            </a:r>
            <a:r>
              <a:rPr lang="fr-FR" sz="2400" b="1" dirty="0"/>
              <a:t> =&gt; 20 </a:t>
            </a:r>
            <a:r>
              <a:rPr lang="fr-FR" sz="2400" b="1" dirty="0" err="1"/>
              <a:t>hives</a:t>
            </a:r>
            <a:r>
              <a:rPr lang="fr-FR" sz="2400" b="1" dirty="0"/>
              <a:t>/km²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fr-FR" sz="24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fr-FR" sz="2400" b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fr-FR" sz="2400" i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fr-FR" sz="24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fr-FR" sz="2400" i="1" u="sng" dirty="0"/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CF2927A5-E440-4E68-AA70-900851D77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021" y="5361544"/>
            <a:ext cx="4963467" cy="1359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C027327-1A42-4801-B760-7B111E1ADDE4}"/>
              </a:ext>
            </a:extLst>
          </p:cNvPr>
          <p:cNvSpPr/>
          <p:nvPr/>
        </p:nvSpPr>
        <p:spPr>
          <a:xfrm>
            <a:off x="729947" y="1807285"/>
            <a:ext cx="3503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/>
              <a:t>Work of Lise Ropars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3B084ED-426C-4D5D-82FF-AFA96519E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705" y="1386959"/>
            <a:ext cx="1240762" cy="124076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E28A4CC-A9AB-4232-B319-67DC85D3E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508" y="1588549"/>
            <a:ext cx="5019671" cy="4279591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A51493C-BD67-40F8-ABAC-1EAB962E834D}"/>
              </a:ext>
            </a:extLst>
          </p:cNvPr>
          <p:cNvSpPr txBox="1"/>
          <p:nvPr/>
        </p:nvSpPr>
        <p:spPr>
          <a:xfrm>
            <a:off x="499021" y="3979590"/>
            <a:ext cx="5952495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Bahnschrift SemiCondensed" panose="020B0502040204020203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>
                <a:latin typeface="+mn-lt"/>
              </a:rPr>
              <a:t>A </a:t>
            </a:r>
            <a:r>
              <a:rPr lang="fr-FR" sz="2400" b="1" dirty="0" err="1">
                <a:latin typeface="+mn-lt"/>
              </a:rPr>
              <a:t>negative</a:t>
            </a:r>
            <a:r>
              <a:rPr lang="fr-FR" sz="2400" b="1" dirty="0">
                <a:latin typeface="+mn-lt"/>
              </a:rPr>
              <a:t> impact </a:t>
            </a:r>
            <a:r>
              <a:rPr lang="fr-FR" sz="2400" dirty="0">
                <a:latin typeface="+mn-lt"/>
              </a:rPr>
              <a:t>of the local </a:t>
            </a:r>
            <a:r>
              <a:rPr lang="fr-FR" sz="2400" dirty="0" err="1">
                <a:latin typeface="+mn-lt"/>
              </a:rPr>
              <a:t>density</a:t>
            </a:r>
            <a:r>
              <a:rPr lang="fr-FR" sz="2400" dirty="0">
                <a:latin typeface="+mn-lt"/>
              </a:rPr>
              <a:t> of </a:t>
            </a:r>
            <a:r>
              <a:rPr lang="fr-FR" sz="2400" dirty="0" err="1">
                <a:latin typeface="+mn-lt"/>
              </a:rPr>
              <a:t>honeybee</a:t>
            </a:r>
            <a:r>
              <a:rPr lang="fr-FR" sz="2400" dirty="0">
                <a:latin typeface="+mn-lt"/>
              </a:rPr>
              <a:t> colonies on </a:t>
            </a:r>
            <a:r>
              <a:rPr lang="fr-FR" sz="2400" dirty="0" err="1">
                <a:latin typeface="+mn-lt"/>
              </a:rPr>
              <a:t>wild</a:t>
            </a:r>
            <a:r>
              <a:rPr lang="fr-FR" sz="2400" dirty="0">
                <a:latin typeface="+mn-lt"/>
              </a:rPr>
              <a:t> </a:t>
            </a:r>
            <a:r>
              <a:rPr lang="fr-FR" sz="2400" dirty="0" err="1">
                <a:latin typeface="+mn-lt"/>
              </a:rPr>
              <a:t>pollinator</a:t>
            </a:r>
            <a:r>
              <a:rPr lang="fr-FR" sz="2400" dirty="0">
                <a:latin typeface="+mn-lt"/>
              </a:rPr>
              <a:t> </a:t>
            </a:r>
            <a:r>
              <a:rPr lang="fr-FR" sz="2400" dirty="0" err="1">
                <a:latin typeface="+mn-lt"/>
              </a:rPr>
              <a:t>visits</a:t>
            </a:r>
            <a:endParaRPr lang="fr-FR" sz="2400" dirty="0">
              <a:latin typeface="+mn-lt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8BB8583-02E2-4A22-B26B-F6322207C93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237" y="1692805"/>
            <a:ext cx="954001" cy="7415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624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BBEF0807-C6A4-4BF6-882A-ACDC5C12540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518" y="1117702"/>
            <a:ext cx="1782986" cy="14914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D8D58B9-4601-4780-A436-0A1154AFDD50}"/>
              </a:ext>
            </a:extLst>
          </p:cNvPr>
          <p:cNvSpPr txBox="1"/>
          <p:nvPr/>
        </p:nvSpPr>
        <p:spPr>
          <a:xfrm>
            <a:off x="307759" y="1432042"/>
            <a:ext cx="70340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400" b="1" dirty="0"/>
              <a:t>The Cities Network </a:t>
            </a:r>
            <a:r>
              <a:rPr lang="fr-FR" sz="2400" dirty="0"/>
              <a:t>(France, </a:t>
            </a:r>
            <a:r>
              <a:rPr lang="fr-FR" sz="2400" dirty="0" err="1"/>
              <a:t>Begium</a:t>
            </a:r>
            <a:r>
              <a:rPr lang="fr-FR" sz="2400" dirty="0"/>
              <a:t>, </a:t>
            </a:r>
            <a:r>
              <a:rPr lang="fr-FR" sz="2400" dirty="0" err="1"/>
              <a:t>Switzerland</a:t>
            </a:r>
            <a:r>
              <a:rPr lang="fr-FR" sz="2400" dirty="0"/>
              <a:t>) of the GDR CNRS </a:t>
            </a:r>
            <a:r>
              <a:rPr lang="fr-FR" sz="2400" dirty="0" err="1"/>
              <a:t>Pollinéco</a:t>
            </a:r>
            <a:r>
              <a:rPr lang="fr-FR" sz="2400" dirty="0"/>
              <a:t> (a french-</a:t>
            </a:r>
            <a:r>
              <a:rPr lang="fr-FR" sz="2400" dirty="0" err="1"/>
              <a:t>speaking</a:t>
            </a:r>
            <a:r>
              <a:rPr lang="fr-FR" sz="2400" dirty="0"/>
              <a:t> group of pollination </a:t>
            </a:r>
            <a:r>
              <a:rPr lang="fr-FR" sz="2400" dirty="0" err="1"/>
              <a:t>ecologists</a:t>
            </a:r>
            <a:r>
              <a:rPr lang="fr-FR" sz="2400" dirty="0"/>
              <a:t>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400" b="1" dirty="0"/>
              <a:t>Collaboration </a:t>
            </a:r>
            <a:r>
              <a:rPr lang="fr-FR" sz="2400" b="1" dirty="0" err="1"/>
              <a:t>with</a:t>
            </a:r>
            <a:r>
              <a:rPr lang="fr-FR" sz="2400" b="1" dirty="0"/>
              <a:t> the city of Paris </a:t>
            </a:r>
            <a:r>
              <a:rPr lang="fr-FR" sz="2400" dirty="0"/>
              <a:t>– </a:t>
            </a:r>
            <a:r>
              <a:rPr lang="fr-FR" sz="2400" dirty="0" err="1"/>
              <a:t>Department</a:t>
            </a:r>
            <a:r>
              <a:rPr lang="fr-FR" sz="2400" dirty="0"/>
              <a:t> of Urban Green </a:t>
            </a:r>
            <a:r>
              <a:rPr lang="fr-FR" sz="2400" dirty="0" err="1"/>
              <a:t>Spaces</a:t>
            </a:r>
            <a:r>
              <a:rPr lang="fr-FR" sz="2400" dirty="0"/>
              <a:t> and </a:t>
            </a:r>
            <a:r>
              <a:rPr lang="fr-FR" sz="2400" dirty="0" err="1"/>
              <a:t>Environment</a:t>
            </a: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4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400" b="1" dirty="0"/>
              <a:t>Work of 4 PhD </a:t>
            </a:r>
            <a:r>
              <a:rPr lang="fr-FR" sz="2400" b="1" dirty="0" err="1"/>
              <a:t>students</a:t>
            </a:r>
            <a:r>
              <a:rPr lang="fr-FR" sz="2400" dirty="0"/>
              <a:t>: Arthur </a:t>
            </a:r>
            <a:r>
              <a:rPr lang="fr-FR" sz="2400" dirty="0" err="1"/>
              <a:t>Fauviau</a:t>
            </a:r>
            <a:r>
              <a:rPr lang="fr-FR" sz="2400" dirty="0"/>
              <a:t>,         Benoît Geslin, Lise Ropars, Vincent </a:t>
            </a:r>
            <a:r>
              <a:rPr lang="fr-FR" sz="2400" dirty="0" err="1"/>
              <a:t>Zaninotto</a:t>
            </a:r>
            <a:endParaRPr lang="fr-FR" sz="2400" dirty="0"/>
          </a:p>
          <a:p>
            <a:endParaRPr lang="fr-FR" sz="2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4F9CFF-2189-43D4-AB1E-59E77A216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4005" y="2671716"/>
            <a:ext cx="1635504" cy="1436517"/>
          </a:xfrm>
          <a:prstGeom prst="rect">
            <a:avLst/>
          </a:prstGeom>
        </p:spPr>
      </p:pic>
      <p:sp>
        <p:nvSpPr>
          <p:cNvPr id="7" name="Text Box 2">
            <a:extLst>
              <a:ext uri="{FF2B5EF4-FFF2-40B4-BE49-F238E27FC236}">
                <a16:creationId xmlns:a16="http://schemas.microsoft.com/office/drawing/2014/main" id="{C3A6A81C-1840-4119-9AF7-AA941B8E4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5955" y="77306"/>
            <a:ext cx="6545802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This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presentation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is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based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on collaborative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work</a:t>
            </a:r>
            <a:endParaRPr lang="fr-FR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114A630-4D83-4075-AA5E-702329E73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0443" y="4350110"/>
            <a:ext cx="1043219" cy="146766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12AD826-2E45-466C-AAC9-F45105D210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4145" y="4449857"/>
            <a:ext cx="1240762" cy="124076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BEA59A-8CD8-4154-8152-CBF216D3D8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942" y="4350110"/>
            <a:ext cx="1149452" cy="144025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D2E1A7-E497-4807-9AA3-5F0558C23F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658" y="4399576"/>
            <a:ext cx="1281350" cy="130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5830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7733AC-C3DE-4718-8E1D-EA35A1E2D6F0}"/>
              </a:ext>
            </a:extLst>
          </p:cNvPr>
          <p:cNvSpPr txBox="1"/>
          <p:nvPr/>
        </p:nvSpPr>
        <p:spPr>
          <a:xfrm>
            <a:off x="262923" y="2505203"/>
            <a:ext cx="73435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fr-FR" sz="2800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fr-FR" sz="2800" dirty="0"/>
              <a:t>Marseille :</a:t>
            </a:r>
            <a:r>
              <a:rPr lang="fr-FR" sz="2800" b="1" dirty="0"/>
              <a:t>114 </a:t>
            </a:r>
            <a:r>
              <a:rPr lang="fr-FR" sz="2800" b="1" dirty="0" err="1"/>
              <a:t>wild</a:t>
            </a:r>
            <a:r>
              <a:rPr lang="fr-FR" sz="2800" b="1" dirty="0"/>
              <a:t> </a:t>
            </a:r>
            <a:r>
              <a:rPr lang="fr-FR" sz="2800" b="1" dirty="0" err="1"/>
              <a:t>bee</a:t>
            </a:r>
            <a:r>
              <a:rPr lang="fr-FR" sz="2800" b="1" dirty="0"/>
              <a:t> </a:t>
            </a:r>
            <a:r>
              <a:rPr lang="fr-FR" sz="2800" b="1" dirty="0" err="1"/>
              <a:t>species</a:t>
            </a:r>
            <a:r>
              <a:rPr lang="fr-FR" sz="2800" b="1" dirty="0"/>
              <a:t>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fr-FR" sz="2800" b="1" dirty="0"/>
              <a:t>4 </a:t>
            </a:r>
            <a:r>
              <a:rPr lang="fr-FR" sz="2800" b="1" dirty="0" err="1"/>
              <a:t>species</a:t>
            </a:r>
            <a:r>
              <a:rPr lang="fr-FR" sz="2800" b="1" dirty="0"/>
              <a:t> </a:t>
            </a:r>
            <a:r>
              <a:rPr lang="fr-FR" sz="2800" dirty="0" err="1"/>
              <a:t>nested</a:t>
            </a:r>
            <a:r>
              <a:rPr lang="fr-FR" sz="2800" dirty="0"/>
              <a:t> in </a:t>
            </a:r>
            <a:r>
              <a:rPr lang="fr-FR" sz="2800" dirty="0" err="1"/>
              <a:t>bee</a:t>
            </a:r>
            <a:r>
              <a:rPr lang="fr-FR" sz="2800" dirty="0"/>
              <a:t> </a:t>
            </a:r>
            <a:r>
              <a:rPr lang="fr-FR" sz="2800" dirty="0" err="1"/>
              <a:t>hotels</a:t>
            </a:r>
            <a:endParaRPr lang="fr-FR" sz="2800" dirty="0"/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fr-FR" sz="2800" b="1" dirty="0"/>
              <a:t>40% </a:t>
            </a:r>
            <a:r>
              <a:rPr lang="fr-FR" sz="2800" dirty="0"/>
              <a:t>of </a:t>
            </a:r>
            <a:r>
              <a:rPr lang="fr-FR" sz="2800" dirty="0" err="1"/>
              <a:t>emerging</a:t>
            </a:r>
            <a:r>
              <a:rPr lang="fr-FR" sz="2800" dirty="0"/>
              <a:t> </a:t>
            </a:r>
            <a:r>
              <a:rPr lang="fr-FR" sz="2800" dirty="0" err="1"/>
              <a:t>individuals</a:t>
            </a:r>
            <a:r>
              <a:rPr lang="fr-FR" sz="2800" dirty="0"/>
              <a:t> </a:t>
            </a:r>
            <a:r>
              <a:rPr lang="fr-FR" sz="2800" b="1" dirty="0"/>
              <a:t>=  the invasive </a:t>
            </a:r>
            <a:r>
              <a:rPr lang="fr-FR" sz="2800" b="1" i="1" dirty="0" err="1"/>
              <a:t>Megachile</a:t>
            </a:r>
            <a:r>
              <a:rPr lang="fr-FR" sz="2800" b="1" i="1" dirty="0"/>
              <a:t> </a:t>
            </a:r>
            <a:r>
              <a:rPr lang="fr-FR" sz="2800" b="1" i="1" dirty="0" err="1"/>
              <a:t>sculpturalis</a:t>
            </a:r>
            <a:endParaRPr lang="fr-FR" sz="2800" b="1" i="1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1BFD09A-F2A2-4861-AE5D-48C08A037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78" y="4800699"/>
            <a:ext cx="5463052" cy="202397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C7C841A-7343-40FF-AAED-8507AFC8E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997" y="2460438"/>
            <a:ext cx="4671181" cy="3503386"/>
          </a:xfrm>
          <a:prstGeom prst="rect">
            <a:avLst/>
          </a:prstGeom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id="{9D1A7358-A52B-4375-9A36-B59DC1735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1494" y="225991"/>
            <a:ext cx="8977524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And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pollinators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might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not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always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benefit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insect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hotels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B96535-3DE6-4040-8C54-B0DD9DA0C2BA}"/>
              </a:ext>
            </a:extLst>
          </p:cNvPr>
          <p:cNvSpPr/>
          <p:nvPr/>
        </p:nvSpPr>
        <p:spPr>
          <a:xfrm>
            <a:off x="335669" y="1710603"/>
            <a:ext cx="3503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/>
              <a:t>Work of Benoît Geslin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D9F32E-8BE5-4704-91DB-EF67ADBBF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955" y="1258833"/>
            <a:ext cx="1149452" cy="144025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D00A622-EA68-4F1A-BE30-409871F2F91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930" y="1684950"/>
            <a:ext cx="954001" cy="7415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0269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DA74E69-1667-4178-AC59-EE4F82CA1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" y="4726665"/>
            <a:ext cx="4623786" cy="1994809"/>
          </a:xfrm>
          <a:prstGeom prst="rect">
            <a:avLst/>
          </a:prstGeom>
        </p:spPr>
      </p:pic>
      <p:sp>
        <p:nvSpPr>
          <p:cNvPr id="9" name="Text Box 3">
            <a:extLst>
              <a:ext uri="{FF2B5EF4-FFF2-40B4-BE49-F238E27FC236}">
                <a16:creationId xmlns:a16="http://schemas.microsoft.com/office/drawing/2014/main" id="{91EF5691-61CE-4FE9-9A9B-672477B5C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280" y="189497"/>
            <a:ext cx="10147405" cy="1169551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 err="1">
                <a:latin typeface="Arial" pitchFamily="34" charset="0"/>
                <a:cs typeface="Arial" pitchFamily="34" charset="0"/>
              </a:rPr>
              <a:t>What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about the pollination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function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?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Comparing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the city of Paris (France) to rural habitats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8D94B24-93FC-4EAD-B714-E44D70AAC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4041" y="2030192"/>
            <a:ext cx="2253087" cy="2107914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A874DE6F-5A4D-4013-AC02-E4433DF53D73}"/>
              </a:ext>
            </a:extLst>
          </p:cNvPr>
          <p:cNvGrpSpPr/>
          <p:nvPr/>
        </p:nvGrpSpPr>
        <p:grpSpPr>
          <a:xfrm>
            <a:off x="7231094" y="1529789"/>
            <a:ext cx="4279037" cy="5065219"/>
            <a:chOff x="6939696" y="992620"/>
            <a:chExt cx="4114991" cy="5546292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6BF8861E-6C1F-4949-BBA7-99DC56CF0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39696" y="992620"/>
              <a:ext cx="4114991" cy="5546292"/>
            </a:xfrm>
            <a:prstGeom prst="rect">
              <a:avLst/>
            </a:prstGeom>
          </p:spPr>
        </p:pic>
        <p:pic>
          <p:nvPicPr>
            <p:cNvPr id="14" name="Picture 5" descr="C:\Users\Morgane\Pictures\Allemagne\IMG_9512.JPG">
              <a:extLst>
                <a:ext uri="{FF2B5EF4-FFF2-40B4-BE49-F238E27FC236}">
                  <a16:creationId xmlns:a16="http://schemas.microsoft.com/office/drawing/2014/main" id="{10B1085E-B232-416A-8EB8-D26280FE4B3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 l="12500" r="12500"/>
            <a:stretch/>
          </p:blipFill>
          <p:spPr bwMode="auto">
            <a:xfrm>
              <a:off x="7562738" y="4830587"/>
              <a:ext cx="771608" cy="762548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</a:ln>
          </p:spPr>
        </p:pic>
        <p:pic>
          <p:nvPicPr>
            <p:cNvPr id="15" name="Picture 4" descr="C:\Users\Morgane\Pictures\PARIS    =)\Paris-S&amp;S\IMG_5081.JPG">
              <a:extLst>
                <a:ext uri="{FF2B5EF4-FFF2-40B4-BE49-F238E27FC236}">
                  <a16:creationId xmlns:a16="http://schemas.microsoft.com/office/drawing/2014/main" id="{F5D49D79-2B8A-4615-9BBA-5E28E5B6595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 l="24864" t="-918" r="136" b="918"/>
            <a:stretch/>
          </p:blipFill>
          <p:spPr bwMode="auto">
            <a:xfrm flipH="1">
              <a:off x="8012835" y="3047726"/>
              <a:ext cx="771608" cy="762548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DA95139B-69D3-439F-80DA-F5E8A01726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rcRect t="26262" r="26892" b="28495"/>
            <a:stretch/>
          </p:blipFill>
          <p:spPr>
            <a:xfrm>
              <a:off x="7688061" y="992620"/>
              <a:ext cx="3348869" cy="951000"/>
            </a:xfrm>
            <a:prstGeom prst="rect">
              <a:avLst/>
            </a:prstGeom>
            <a:solidFill>
              <a:srgbClr val="F1FCB2"/>
            </a:solidFill>
          </p:spPr>
        </p:pic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F6796A9D-E5FC-4B45-950F-B1408913DD5F}"/>
              </a:ext>
            </a:extLst>
          </p:cNvPr>
          <p:cNvSpPr txBox="1"/>
          <p:nvPr/>
        </p:nvSpPr>
        <p:spPr>
          <a:xfrm>
            <a:off x="187556" y="2408670"/>
            <a:ext cx="4251738" cy="132343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>
                <a:latin typeface="Bahnschrift SemiCondensed" panose="020B0502040204020203" pitchFamily="34" charset="0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>
                <a:latin typeface="+mn-lt"/>
              </a:rPr>
              <a:t>Fruit set of a focal </a:t>
            </a:r>
            <a:r>
              <a:rPr lang="fr-FR" sz="2000" dirty="0" err="1">
                <a:latin typeface="+mn-lt"/>
              </a:rPr>
              <a:t>species</a:t>
            </a:r>
            <a:r>
              <a:rPr lang="fr-FR" sz="2000" dirty="0">
                <a:latin typeface="+mn-lt"/>
              </a:rPr>
              <a:t>: </a:t>
            </a:r>
            <a:r>
              <a:rPr lang="fr-FR" sz="2000" i="1" dirty="0">
                <a:latin typeface="+mn-lt"/>
              </a:rPr>
              <a:t>Sinapis alba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>
                <a:latin typeface="+mn-lt"/>
              </a:rPr>
              <a:t>A </a:t>
            </a:r>
            <a:r>
              <a:rPr lang="fr-FR" sz="2000" b="1" dirty="0" err="1">
                <a:latin typeface="+mn-lt"/>
              </a:rPr>
              <a:t>higher</a:t>
            </a:r>
            <a:r>
              <a:rPr lang="fr-FR" sz="2000" b="1" dirty="0">
                <a:latin typeface="+mn-lt"/>
              </a:rPr>
              <a:t> reproductive </a:t>
            </a:r>
            <a:r>
              <a:rPr lang="fr-FR" sz="2000" b="1" dirty="0" err="1">
                <a:latin typeface="+mn-lt"/>
              </a:rPr>
              <a:t>success</a:t>
            </a:r>
            <a:r>
              <a:rPr lang="fr-FR" sz="2000" b="1" dirty="0">
                <a:latin typeface="+mn-lt"/>
              </a:rPr>
              <a:t> in the city </a:t>
            </a:r>
            <a:r>
              <a:rPr lang="fr-FR" sz="2000" dirty="0" err="1">
                <a:latin typeface="+mn-lt"/>
              </a:rPr>
              <a:t>compared</a:t>
            </a:r>
            <a:r>
              <a:rPr lang="fr-FR" sz="2000" dirty="0">
                <a:latin typeface="+mn-lt"/>
              </a:rPr>
              <a:t> to rural habitats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4E03D82F-50D8-4881-82A7-685169DB73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154" y="5034859"/>
            <a:ext cx="1213846" cy="124082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B54CA34-2B54-403B-AD44-509AF05BAA54}"/>
              </a:ext>
            </a:extLst>
          </p:cNvPr>
          <p:cNvSpPr/>
          <p:nvPr/>
        </p:nvSpPr>
        <p:spPr>
          <a:xfrm>
            <a:off x="3759800" y="6225676"/>
            <a:ext cx="35035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Work of Vincent </a:t>
            </a:r>
            <a:r>
              <a:rPr lang="fr-FR" b="1" dirty="0" err="1"/>
              <a:t>Zaninotto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604226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31CAA98F-012F-4D9D-AD4E-E0494C092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1857" y="162979"/>
            <a:ext cx="9414768" cy="1600438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cities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characteristics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are best for the pollination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function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?</a:t>
            </a:r>
          </a:p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« 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Pollinometers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»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experiment</a:t>
            </a: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634CB0B-E147-4096-A724-B8E20CA8A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51" y="2176558"/>
            <a:ext cx="2765798" cy="381543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3D63CF0-01BA-4893-BA5F-5F635CE8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3613" y="2176558"/>
            <a:ext cx="2748387" cy="20723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A5D9976-FC82-48DF-B206-FB92BECDE9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7011" y="4342229"/>
            <a:ext cx="1861590" cy="24871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AE54F-B6A3-4178-A1AA-5578FB59C8AA}"/>
              </a:ext>
            </a:extLst>
          </p:cNvPr>
          <p:cNvSpPr/>
          <p:nvPr/>
        </p:nvSpPr>
        <p:spPr>
          <a:xfrm>
            <a:off x="3116062" y="2083230"/>
            <a:ext cx="664317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800" dirty="0">
                <a:latin typeface="Calibri" panose="020F0502020204030204" pitchFamily="34" charset="0"/>
              </a:rPr>
              <a:t>A « </a:t>
            </a:r>
            <a:r>
              <a:rPr lang="fr-FR" sz="2800" dirty="0" err="1">
                <a:latin typeface="Calibri" panose="020F0502020204030204" pitchFamily="34" charset="0"/>
              </a:rPr>
              <a:t>pollinometer</a:t>
            </a:r>
            <a:r>
              <a:rPr lang="fr-FR" sz="2800" dirty="0">
                <a:latin typeface="Calibri" panose="020F0502020204030204" pitchFamily="34" charset="0"/>
              </a:rPr>
              <a:t> »  plant: </a:t>
            </a:r>
            <a:r>
              <a:rPr lang="fr-FR" sz="2800" i="1" dirty="0">
                <a:latin typeface="Calibri" panose="020F0502020204030204" pitchFamily="34" charset="0"/>
              </a:rPr>
              <a:t>Sinapis alba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800" i="1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800" dirty="0" err="1">
                <a:latin typeface="Calibri" panose="020F0502020204030204" pitchFamily="34" charset="0"/>
              </a:rPr>
              <a:t>Pollinometers</a:t>
            </a:r>
            <a:r>
              <a:rPr lang="fr-FR" sz="2800" dirty="0">
                <a:latin typeface="Calibri" panose="020F0502020204030204" pitchFamily="34" charset="0"/>
              </a:rPr>
              <a:t> are set up in </a:t>
            </a:r>
            <a:r>
              <a:rPr lang="fr-FR" sz="2800" dirty="0" err="1">
                <a:latin typeface="Calibri" panose="020F0502020204030204" pitchFamily="34" charset="0"/>
              </a:rPr>
              <a:t>different</a:t>
            </a:r>
            <a:r>
              <a:rPr lang="fr-FR" sz="2800" dirty="0">
                <a:latin typeface="Calibri" panose="020F0502020204030204" pitchFamily="34" charset="0"/>
              </a:rPr>
              <a:t> </a:t>
            </a:r>
            <a:r>
              <a:rPr lang="fr-FR" sz="2800" dirty="0" err="1">
                <a:latin typeface="Calibri" panose="020F0502020204030204" pitchFamily="34" charset="0"/>
              </a:rPr>
              <a:t>cities</a:t>
            </a:r>
            <a:r>
              <a:rPr lang="fr-FR" sz="2800" dirty="0">
                <a:latin typeface="Calibri" panose="020F0502020204030204" pitchFamily="34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800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800" dirty="0" err="1">
                <a:latin typeface="Calibri" panose="020F0502020204030204" pitchFamily="34" charset="0"/>
              </a:rPr>
              <a:t>Analysis</a:t>
            </a:r>
            <a:r>
              <a:rPr lang="fr-FR" sz="2800" dirty="0">
                <a:latin typeface="Calibri" panose="020F0502020204030204" pitchFamily="34" charset="0"/>
              </a:rPr>
              <a:t> of the </a:t>
            </a:r>
            <a:r>
              <a:rPr lang="fr-FR" sz="2800" dirty="0" err="1">
                <a:latin typeface="Calibri" panose="020F0502020204030204" pitchFamily="34" charset="0"/>
              </a:rPr>
              <a:t>pollinator</a:t>
            </a:r>
            <a:r>
              <a:rPr lang="fr-FR" sz="2800" dirty="0">
                <a:latin typeface="Calibri" panose="020F0502020204030204" pitchFamily="34" charset="0"/>
              </a:rPr>
              <a:t> assemblage and of the fruit set of </a:t>
            </a:r>
            <a:r>
              <a:rPr lang="fr-FR" sz="2800" dirty="0" err="1">
                <a:latin typeface="Calibri" panose="020F0502020204030204" pitchFamily="34" charset="0"/>
              </a:rPr>
              <a:t>pollinometers</a:t>
            </a:r>
            <a:r>
              <a:rPr lang="fr-FR" sz="2800" dirty="0">
                <a:latin typeface="Calibri" panose="020F0502020204030204" pitchFamily="34" charset="0"/>
              </a:rPr>
              <a:t> in </a:t>
            </a:r>
            <a:r>
              <a:rPr lang="fr-FR" sz="2800" dirty="0" err="1">
                <a:latin typeface="Calibri" panose="020F0502020204030204" pitchFamily="34" charset="0"/>
              </a:rPr>
              <a:t>spring</a:t>
            </a:r>
            <a:r>
              <a:rPr lang="fr-FR" sz="2800" dirty="0">
                <a:latin typeface="Calibri" panose="020F0502020204030204" pitchFamily="34" charset="0"/>
              </a:rPr>
              <a:t>, </a:t>
            </a:r>
            <a:r>
              <a:rPr lang="fr-FR" sz="2800" dirty="0" err="1">
                <a:latin typeface="Calibri" panose="020F0502020204030204" pitchFamily="34" charset="0"/>
              </a:rPr>
              <a:t>summer</a:t>
            </a:r>
            <a:r>
              <a:rPr lang="fr-FR" sz="2800" dirty="0">
                <a:latin typeface="Calibri" panose="020F0502020204030204" pitchFamily="34" charset="0"/>
              </a:rPr>
              <a:t>, and </a:t>
            </a:r>
            <a:r>
              <a:rPr lang="fr-FR" sz="2800" dirty="0" err="1">
                <a:latin typeface="Calibri" panose="020F0502020204030204" pitchFamily="34" charset="0"/>
              </a:rPr>
              <a:t>autumn</a:t>
            </a:r>
            <a:endParaRPr lang="fr-FR" sz="2800" i="1" dirty="0"/>
          </a:p>
        </p:txBody>
      </p:sp>
    </p:spTree>
    <p:extLst>
      <p:ext uri="{BB962C8B-B14F-4D97-AF65-F5344CB8AC3E}">
        <p14:creationId xmlns:p14="http://schemas.microsoft.com/office/powerpoint/2010/main" val="2769719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0AC3183D-10B9-40B2-A023-885BD88E508C}"/>
              </a:ext>
            </a:extLst>
          </p:cNvPr>
          <p:cNvGrpSpPr/>
          <p:nvPr/>
        </p:nvGrpSpPr>
        <p:grpSpPr>
          <a:xfrm>
            <a:off x="5861742" y="1166902"/>
            <a:ext cx="6330258" cy="5827891"/>
            <a:chOff x="2654010" y="173476"/>
            <a:chExt cx="7057623" cy="6511047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FDBFB26E-C0A1-4032-812A-EBCD03B50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4010" y="173476"/>
              <a:ext cx="7057623" cy="6511047"/>
            </a:xfrm>
            <a:prstGeom prst="rect">
              <a:avLst/>
            </a:prstGeom>
          </p:spPr>
        </p:pic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23C8284E-B754-460E-8308-C657E0AC46E4}"/>
                </a:ext>
              </a:extLst>
            </p:cNvPr>
            <p:cNvSpPr txBox="1"/>
            <p:nvPr/>
          </p:nvSpPr>
          <p:spPr>
            <a:xfrm>
              <a:off x="5334000" y="4943475"/>
              <a:ext cx="8488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/>
                <a:t>Toulouse</a:t>
              </a:r>
            </a:p>
          </p:txBody>
        </p:sp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970E3A4A-633E-4F33-BF10-49B2E8D0111F}"/>
                </a:ext>
              </a:extLst>
            </p:cNvPr>
            <p:cNvSpPr/>
            <p:nvPr/>
          </p:nvSpPr>
          <p:spPr>
            <a:xfrm>
              <a:off x="5316046" y="5038725"/>
              <a:ext cx="132253" cy="9525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26B207E-8B7F-499D-8547-77293ADC3235}"/>
                </a:ext>
              </a:extLst>
            </p:cNvPr>
            <p:cNvSpPr txBox="1"/>
            <p:nvPr/>
          </p:nvSpPr>
          <p:spPr>
            <a:xfrm>
              <a:off x="5671589" y="838200"/>
              <a:ext cx="4844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dirty="0"/>
                <a:t>Lille</a:t>
              </a: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2750DBFF-A06D-4160-A90B-BC1823CED34D}"/>
                </a:ext>
              </a:extLst>
            </p:cNvPr>
            <p:cNvSpPr/>
            <p:nvPr/>
          </p:nvSpPr>
          <p:spPr>
            <a:xfrm>
              <a:off x="5582746" y="923925"/>
              <a:ext cx="132253" cy="9525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3CD2C521-D45D-4747-B24C-E0503E0224EF}"/>
              </a:ext>
            </a:extLst>
          </p:cNvPr>
          <p:cNvSpPr/>
          <p:nvPr/>
        </p:nvSpPr>
        <p:spPr>
          <a:xfrm>
            <a:off x="466031" y="2485629"/>
            <a:ext cx="48387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fr-FR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fr-FR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2800" dirty="0">
                <a:latin typeface="Calibri" panose="020F0502020204030204" pitchFamily="34" charset="0"/>
              </a:rPr>
              <a:t>2021: </a:t>
            </a:r>
            <a:r>
              <a:rPr lang="fr-FR" sz="2800" b="1" dirty="0">
                <a:latin typeface="Calibri" panose="020F0502020204030204" pitchFamily="34" charset="0"/>
              </a:rPr>
              <a:t>12 </a:t>
            </a:r>
            <a:r>
              <a:rPr lang="fr-FR" sz="2800" b="1" dirty="0" err="1">
                <a:latin typeface="Calibri" panose="020F0502020204030204" pitchFamily="34" charset="0"/>
              </a:rPr>
              <a:t>cities</a:t>
            </a:r>
            <a:r>
              <a:rPr lang="fr-FR" sz="2800" b="1" dirty="0">
                <a:latin typeface="Calibri" panose="020F0502020204030204" pitchFamily="34" charset="0"/>
              </a:rPr>
              <a:t> </a:t>
            </a:r>
            <a:r>
              <a:rPr lang="fr-FR" sz="2800" b="1" dirty="0" err="1">
                <a:latin typeface="Calibri" panose="020F0502020204030204" pitchFamily="34" charset="0"/>
              </a:rPr>
              <a:t>involved</a:t>
            </a:r>
            <a:endParaRPr lang="fr-FR" sz="2800" b="1" dirty="0">
              <a:latin typeface="Calibri" panose="020F0502020204030204" pitchFamily="34" charset="0"/>
            </a:endParaRPr>
          </a:p>
          <a:p>
            <a:endParaRPr lang="fr-FR" sz="2800" b="1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2800" dirty="0">
                <a:latin typeface="Calibri" panose="020F0502020204030204" pitchFamily="34" charset="0"/>
              </a:rPr>
              <a:t>2022 : </a:t>
            </a:r>
            <a:r>
              <a:rPr lang="fr-FR" sz="2800" b="1" dirty="0">
                <a:latin typeface="Calibri" panose="020F0502020204030204" pitchFamily="34" charset="0"/>
              </a:rPr>
              <a:t>14 </a:t>
            </a:r>
            <a:r>
              <a:rPr lang="fr-FR" sz="2800" b="1" dirty="0" err="1">
                <a:latin typeface="Calibri" panose="020F0502020204030204" pitchFamily="34" charset="0"/>
              </a:rPr>
              <a:t>cities</a:t>
            </a:r>
            <a:r>
              <a:rPr lang="fr-FR" sz="2800" b="1" dirty="0">
                <a:latin typeface="Calibri" panose="020F0502020204030204" pitchFamily="34" charset="0"/>
              </a:rPr>
              <a:t> </a:t>
            </a:r>
            <a:r>
              <a:rPr lang="fr-FR" sz="2800" b="1" dirty="0" err="1">
                <a:latin typeface="Calibri" panose="020F0502020204030204" pitchFamily="34" charset="0"/>
              </a:rPr>
              <a:t>involved</a:t>
            </a:r>
            <a:endParaRPr lang="fr-FR" sz="2800" b="1" dirty="0">
              <a:latin typeface="Calibri" panose="020F0502020204030204" pitchFamily="34" charset="0"/>
            </a:endParaRPr>
          </a:p>
          <a:p>
            <a:endParaRPr lang="fr-FR" sz="2800" b="1" dirty="0">
              <a:latin typeface="Calibri" panose="020F0502020204030204" pitchFamily="34" charset="0"/>
            </a:endParaRPr>
          </a:p>
          <a:p>
            <a:endParaRPr lang="fr-FR" sz="2800" dirty="0"/>
          </a:p>
        </p:txBody>
      </p:sp>
      <p:sp>
        <p:nvSpPr>
          <p:cNvPr id="10" name="Text Box 2">
            <a:extLst>
              <a:ext uri="{FF2B5EF4-FFF2-40B4-BE49-F238E27FC236}">
                <a16:creationId xmlns:a16="http://schemas.microsoft.com/office/drawing/2014/main" id="{E45247C6-51E2-4744-B47D-3C3F39024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457" y="120660"/>
            <a:ext cx="8627337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The « 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Pollinometers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 »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experiment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is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set up in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cities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of 3 West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European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countries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2B79FE2-AF28-4190-AC2B-DD56C6B05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107" y="1320350"/>
            <a:ext cx="1303947" cy="183447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0156758-ECF0-45B3-B8FB-0A60DFC01D4F}"/>
              </a:ext>
            </a:extLst>
          </p:cNvPr>
          <p:cNvSpPr/>
          <p:nvPr/>
        </p:nvSpPr>
        <p:spPr>
          <a:xfrm>
            <a:off x="1534353" y="1777743"/>
            <a:ext cx="35035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dirty="0"/>
              <a:t>Work of Arthur </a:t>
            </a:r>
            <a:r>
              <a:rPr lang="fr-FR" sz="2000" b="1" dirty="0" err="1"/>
              <a:t>Fauviau</a:t>
            </a:r>
            <a:endParaRPr lang="fr-FR" sz="2000" b="1" dirty="0"/>
          </a:p>
          <a:p>
            <a:pPr algn="ctr"/>
            <a:r>
              <a:rPr lang="fr-FR" sz="2000" i="1" dirty="0"/>
              <a:t>GDR </a:t>
            </a:r>
            <a:r>
              <a:rPr lang="fr-FR" sz="2000" i="1" dirty="0" err="1"/>
              <a:t>Pollinéco</a:t>
            </a:r>
            <a:r>
              <a:rPr lang="fr-FR" sz="2000" i="1" dirty="0"/>
              <a:t> </a:t>
            </a:r>
            <a:r>
              <a:rPr lang="fr-FR" sz="2000" i="1" dirty="0" err="1"/>
              <a:t>cities</a:t>
            </a:r>
            <a:r>
              <a:rPr lang="fr-FR" sz="2000" i="1" dirty="0"/>
              <a:t> network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75FA6DE-9A49-4FB8-A0ED-6E933FD8620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563" y="1832202"/>
            <a:ext cx="954001" cy="7415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643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>
            <a:extLst>
              <a:ext uri="{FF2B5EF4-FFF2-40B4-BE49-F238E27FC236}">
                <a16:creationId xmlns:a16="http://schemas.microsoft.com/office/drawing/2014/main" id="{86F671DF-55A6-4D47-B739-0972C9489C53}"/>
              </a:ext>
            </a:extLst>
          </p:cNvPr>
          <p:cNvGrpSpPr/>
          <p:nvPr/>
        </p:nvGrpSpPr>
        <p:grpSpPr>
          <a:xfrm>
            <a:off x="1381125" y="1363513"/>
            <a:ext cx="9269837" cy="5312923"/>
            <a:chOff x="1150512" y="706876"/>
            <a:chExt cx="9890975" cy="5901447"/>
          </a:xfrm>
        </p:grpSpPr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7E97BDE6-F21C-40AC-812C-955FFD7B9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0512" y="706876"/>
              <a:ext cx="9890975" cy="5901447"/>
            </a:xfrm>
            <a:prstGeom prst="rect">
              <a:avLst/>
            </a:prstGeom>
          </p:spPr>
        </p:pic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EB15CE5F-ED04-400A-B0D7-4955434D2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4025" y="2222771"/>
              <a:ext cx="1278201" cy="868128"/>
            </a:xfrm>
            <a:prstGeom prst="rect">
              <a:avLst/>
            </a:prstGeom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F506148-D82C-4F2F-8C91-A56B995AA3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17" t="36296" r="22812" b="2074"/>
            <a:stretch/>
          </p:blipFill>
          <p:spPr>
            <a:xfrm>
              <a:off x="3575739" y="2206159"/>
              <a:ext cx="1188769" cy="88474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A15495CE-C234-4D1A-8DE8-01C17FF35B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01" t="21853" r="31818" b="43153"/>
            <a:stretch/>
          </p:blipFill>
          <p:spPr>
            <a:xfrm>
              <a:off x="6999857" y="2151218"/>
              <a:ext cx="1294020" cy="939681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CDB0B14-F56E-4B3F-A0B8-604E74F1E1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88" b="13072"/>
            <a:stretch/>
          </p:blipFill>
          <p:spPr>
            <a:xfrm>
              <a:off x="8858250" y="2092559"/>
              <a:ext cx="1004568" cy="1092162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A9FD4B69-33DD-422A-9972-20674F07D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2395" y="2167215"/>
              <a:ext cx="1294021" cy="907071"/>
            </a:xfrm>
            <a:prstGeom prst="rect">
              <a:avLst/>
            </a:prstGeom>
          </p:spPr>
        </p:pic>
      </p:grpSp>
      <p:sp>
        <p:nvSpPr>
          <p:cNvPr id="10" name="Text Box 2">
            <a:extLst>
              <a:ext uri="{FF2B5EF4-FFF2-40B4-BE49-F238E27FC236}">
                <a16:creationId xmlns:a16="http://schemas.microsoft.com/office/drawing/2014/main" id="{EF5BF528-CDEF-42D1-88E9-3F8D37642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516" y="229107"/>
            <a:ext cx="10150968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Preliminary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results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: a diverse assemblage of floral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visitors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but important variations in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abundance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over the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season</a:t>
            </a: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461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D7F0404-7201-47A5-9E46-8344C3FAF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391" y="1400967"/>
            <a:ext cx="8869787" cy="4658260"/>
          </a:xfrm>
          <a:prstGeom prst="rect">
            <a:avLst/>
          </a:prstGeo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15570D4B-0D1D-4D29-B886-6C0A7D381B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223" y="278386"/>
            <a:ext cx="9956121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Preliminary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results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: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connectance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among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greenspaces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increases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pollinators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visitation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frequency</a:t>
            </a:r>
            <a:endParaRPr lang="fr-F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0289F17D-245C-40DB-9530-DF3D676E6B65}"/>
              </a:ext>
            </a:extLst>
          </p:cNvPr>
          <p:cNvGrpSpPr/>
          <p:nvPr/>
        </p:nvGrpSpPr>
        <p:grpSpPr>
          <a:xfrm>
            <a:off x="1895475" y="5871621"/>
            <a:ext cx="914400" cy="914400"/>
            <a:chOff x="1895475" y="5871621"/>
            <a:chExt cx="914400" cy="914400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DE2C4BCB-6605-4CB3-BC13-0F69C2A90C51}"/>
                </a:ext>
              </a:extLst>
            </p:cNvPr>
            <p:cNvSpPr/>
            <p:nvPr/>
          </p:nvSpPr>
          <p:spPr>
            <a:xfrm>
              <a:off x="1895475" y="587162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BE72443-687F-4B33-A495-4B0B62ADA3E6}"/>
                </a:ext>
              </a:extLst>
            </p:cNvPr>
            <p:cNvSpPr/>
            <p:nvPr/>
          </p:nvSpPr>
          <p:spPr>
            <a:xfrm>
              <a:off x="2377180" y="6157371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E0D96F5-6E6B-4298-A2EA-7060BF8FBA46}"/>
                </a:ext>
              </a:extLst>
            </p:cNvPr>
            <p:cNvSpPr/>
            <p:nvPr/>
          </p:nvSpPr>
          <p:spPr>
            <a:xfrm>
              <a:off x="2231578" y="6371683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ECC8D317-DB12-4FE2-9F65-8542482663C7}"/>
                </a:ext>
              </a:extLst>
            </p:cNvPr>
            <p:cNvSpPr/>
            <p:nvPr/>
          </p:nvSpPr>
          <p:spPr>
            <a:xfrm>
              <a:off x="2094874" y="6157371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528C1B9B-EFC1-4471-8377-91E64FA7BC7E}"/>
              </a:ext>
            </a:extLst>
          </p:cNvPr>
          <p:cNvGrpSpPr/>
          <p:nvPr/>
        </p:nvGrpSpPr>
        <p:grpSpPr>
          <a:xfrm>
            <a:off x="9609384" y="5833521"/>
            <a:ext cx="917753" cy="914400"/>
            <a:chOff x="9609384" y="5833521"/>
            <a:chExt cx="917753" cy="914400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A499DE62-A694-413D-9820-B4B7613A3DD0}"/>
                </a:ext>
              </a:extLst>
            </p:cNvPr>
            <p:cNvSpPr/>
            <p:nvPr/>
          </p:nvSpPr>
          <p:spPr>
            <a:xfrm>
              <a:off x="9612737" y="583352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4AD9D4D5-6FC5-469D-9AEC-8641D334D841}"/>
                </a:ext>
              </a:extLst>
            </p:cNvPr>
            <p:cNvSpPr/>
            <p:nvPr/>
          </p:nvSpPr>
          <p:spPr>
            <a:xfrm>
              <a:off x="10209366" y="5958536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6C4A797-6527-41D9-8FF9-B562BA97A983}"/>
                </a:ext>
              </a:extLst>
            </p:cNvPr>
            <p:cNvSpPr/>
            <p:nvPr/>
          </p:nvSpPr>
          <p:spPr>
            <a:xfrm>
              <a:off x="10209366" y="6447883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0AA9A204-1A64-4B4E-B4C6-DF402E637C31}"/>
                </a:ext>
              </a:extLst>
            </p:cNvPr>
            <p:cNvSpPr/>
            <p:nvPr/>
          </p:nvSpPr>
          <p:spPr>
            <a:xfrm>
              <a:off x="9609384" y="6257383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777065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0F5F64D2-7A65-4AC4-8BCB-81C36B635635}"/>
              </a:ext>
            </a:extLst>
          </p:cNvPr>
          <p:cNvGrpSpPr/>
          <p:nvPr/>
        </p:nvGrpSpPr>
        <p:grpSpPr>
          <a:xfrm>
            <a:off x="1721461" y="2827769"/>
            <a:ext cx="1774292" cy="1478311"/>
            <a:chOff x="2561991" y="4434975"/>
            <a:chExt cx="1871468" cy="1559273"/>
          </a:xfrm>
        </p:grpSpPr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3AF78985-ACA1-4A7B-8666-822794D398B0}"/>
                </a:ext>
              </a:extLst>
            </p:cNvPr>
            <p:cNvSpPr/>
            <p:nvPr/>
          </p:nvSpPr>
          <p:spPr>
            <a:xfrm>
              <a:off x="2561991" y="5746397"/>
              <a:ext cx="1871468" cy="247851"/>
            </a:xfrm>
            <a:custGeom>
              <a:avLst/>
              <a:gdLst>
                <a:gd name="connsiteX0" fmla="*/ 7952 w 1783553"/>
                <a:gd name="connsiteY0" fmla="*/ 7952 h 142052"/>
                <a:gd name="connsiteX1" fmla="*/ 7952 w 1783553"/>
                <a:gd name="connsiteY1" fmla="*/ 135210 h 142052"/>
                <a:gd name="connsiteX2" fmla="*/ 1780996 w 1783553"/>
                <a:gd name="connsiteY2" fmla="*/ 135210 h 142052"/>
                <a:gd name="connsiteX3" fmla="*/ 1780996 w 1783553"/>
                <a:gd name="connsiteY3" fmla="*/ 7952 h 14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553" h="142052">
                  <a:moveTo>
                    <a:pt x="7952" y="7952"/>
                  </a:moveTo>
                  <a:lnTo>
                    <a:pt x="7952" y="135210"/>
                  </a:lnTo>
                  <a:lnTo>
                    <a:pt x="1780996" y="135210"/>
                  </a:lnTo>
                  <a:lnTo>
                    <a:pt x="1780996" y="7952"/>
                  </a:lnTo>
                  <a:close/>
                </a:path>
              </a:pathLst>
            </a:custGeom>
            <a:solidFill>
              <a:srgbClr val="000000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022DA476-BBFD-4909-B662-0FA59AC659EE}"/>
                </a:ext>
              </a:extLst>
            </p:cNvPr>
            <p:cNvGrpSpPr/>
            <p:nvPr/>
          </p:nvGrpSpPr>
          <p:grpSpPr>
            <a:xfrm>
              <a:off x="2626251" y="4434975"/>
              <a:ext cx="595602" cy="1345782"/>
              <a:chOff x="9748567" y="3757927"/>
              <a:chExt cx="812399" cy="1770704"/>
            </a:xfrm>
          </p:grpSpPr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E7B5BDEF-C350-4D52-8E46-AF3C0C2BAB87}"/>
                  </a:ext>
                </a:extLst>
              </p:cNvPr>
              <p:cNvSpPr/>
              <p:nvPr/>
            </p:nvSpPr>
            <p:spPr>
              <a:xfrm>
                <a:off x="9752454" y="5051654"/>
                <a:ext cx="798629" cy="454392"/>
              </a:xfrm>
              <a:custGeom>
                <a:avLst/>
                <a:gdLst>
                  <a:gd name="connsiteX0" fmla="*/ 7952 w 457726"/>
                  <a:gd name="connsiteY0" fmla="*/ 259074 h 260430"/>
                  <a:gd name="connsiteX1" fmla="*/ 126720 w 457726"/>
                  <a:gd name="connsiteY1" fmla="*/ 7952 h 260430"/>
                  <a:gd name="connsiteX2" fmla="*/ 333717 w 457726"/>
                  <a:gd name="connsiteY2" fmla="*/ 7952 h 260430"/>
                  <a:gd name="connsiteX3" fmla="*/ 454182 w 457726"/>
                  <a:gd name="connsiteY3" fmla="*/ 259074 h 260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726" h="260430">
                    <a:moveTo>
                      <a:pt x="7952" y="259074"/>
                    </a:moveTo>
                    <a:lnTo>
                      <a:pt x="126720" y="7952"/>
                    </a:lnTo>
                    <a:lnTo>
                      <a:pt x="333717" y="7952"/>
                    </a:lnTo>
                    <a:lnTo>
                      <a:pt x="454182" y="259074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2" name="Forme libre : forme 61">
                <a:extLst>
                  <a:ext uri="{FF2B5EF4-FFF2-40B4-BE49-F238E27FC236}">
                    <a16:creationId xmlns:a16="http://schemas.microsoft.com/office/drawing/2014/main" id="{2A21187A-566F-4751-93E1-A7B4519E269A}"/>
                  </a:ext>
                </a:extLst>
              </p:cNvPr>
              <p:cNvSpPr/>
              <p:nvPr/>
            </p:nvSpPr>
            <p:spPr>
              <a:xfrm>
                <a:off x="9748567" y="5047766"/>
                <a:ext cx="812399" cy="468162"/>
              </a:xfrm>
              <a:custGeom>
                <a:avLst/>
                <a:gdLst>
                  <a:gd name="connsiteX0" fmla="*/ 10180 w 465617"/>
                  <a:gd name="connsiteY0" fmla="*/ 261301 h 268322"/>
                  <a:gd name="connsiteX1" fmla="*/ 128948 w 465617"/>
                  <a:gd name="connsiteY1" fmla="*/ 10180 h 268322"/>
                  <a:gd name="connsiteX2" fmla="*/ 335944 w 465617"/>
                  <a:gd name="connsiteY2" fmla="*/ 10180 h 268322"/>
                  <a:gd name="connsiteX3" fmla="*/ 456410 w 465617"/>
                  <a:gd name="connsiteY3" fmla="*/ 261301 h 268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5617" h="268322">
                    <a:moveTo>
                      <a:pt x="10180" y="261301"/>
                    </a:moveTo>
                    <a:lnTo>
                      <a:pt x="128948" y="10180"/>
                    </a:lnTo>
                    <a:lnTo>
                      <a:pt x="335944" y="10180"/>
                    </a:lnTo>
                    <a:lnTo>
                      <a:pt x="456410" y="261301"/>
                    </a:lnTo>
                    <a:close/>
                  </a:path>
                </a:pathLst>
              </a:custGeom>
              <a:noFill/>
              <a:ln w="1638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3" name="Forme libre : forme 62">
                <a:extLst>
                  <a:ext uri="{FF2B5EF4-FFF2-40B4-BE49-F238E27FC236}">
                    <a16:creationId xmlns:a16="http://schemas.microsoft.com/office/drawing/2014/main" id="{3E94BA5B-C9B8-4345-AE2F-E7CBB0763518}"/>
                  </a:ext>
                </a:extLst>
              </p:cNvPr>
              <p:cNvSpPr/>
              <p:nvPr/>
            </p:nvSpPr>
            <p:spPr>
              <a:xfrm>
                <a:off x="9962640" y="4761527"/>
                <a:ext cx="385545" cy="316698"/>
              </a:xfrm>
              <a:custGeom>
                <a:avLst/>
                <a:gdLst>
                  <a:gd name="connsiteX0" fmla="*/ 7952 w 220971"/>
                  <a:gd name="connsiteY0" fmla="*/ 174235 h 181512"/>
                  <a:gd name="connsiteX1" fmla="*/ 58853 w 220971"/>
                  <a:gd name="connsiteY1" fmla="*/ 7952 h 181512"/>
                  <a:gd name="connsiteX2" fmla="*/ 162351 w 220971"/>
                  <a:gd name="connsiteY2" fmla="*/ 7952 h 181512"/>
                  <a:gd name="connsiteX3" fmla="*/ 214949 w 220971"/>
                  <a:gd name="connsiteY3" fmla="*/ 174235 h 18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71" h="181512">
                    <a:moveTo>
                      <a:pt x="7952" y="174235"/>
                    </a:moveTo>
                    <a:lnTo>
                      <a:pt x="58853" y="7952"/>
                    </a:lnTo>
                    <a:lnTo>
                      <a:pt x="162351" y="7952"/>
                    </a:lnTo>
                    <a:lnTo>
                      <a:pt x="214949" y="174235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4" name="Forme libre : forme 63">
                <a:extLst>
                  <a:ext uri="{FF2B5EF4-FFF2-40B4-BE49-F238E27FC236}">
                    <a16:creationId xmlns:a16="http://schemas.microsoft.com/office/drawing/2014/main" id="{005B7400-4CC0-4C9C-939F-71344EDA64E2}"/>
                  </a:ext>
                </a:extLst>
              </p:cNvPr>
              <p:cNvSpPr/>
              <p:nvPr/>
            </p:nvSpPr>
            <p:spPr>
              <a:xfrm>
                <a:off x="9958753" y="4757640"/>
                <a:ext cx="385545" cy="316698"/>
              </a:xfrm>
              <a:custGeom>
                <a:avLst/>
                <a:gdLst>
                  <a:gd name="connsiteX0" fmla="*/ 10180 w 220971"/>
                  <a:gd name="connsiteY0" fmla="*/ 176463 h 181512"/>
                  <a:gd name="connsiteX1" fmla="*/ 61081 w 220971"/>
                  <a:gd name="connsiteY1" fmla="*/ 10180 h 181512"/>
                  <a:gd name="connsiteX2" fmla="*/ 164579 w 220971"/>
                  <a:gd name="connsiteY2" fmla="*/ 10180 h 181512"/>
                  <a:gd name="connsiteX3" fmla="*/ 217177 w 220971"/>
                  <a:gd name="connsiteY3" fmla="*/ 176463 h 18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71" h="181512">
                    <a:moveTo>
                      <a:pt x="10180" y="176463"/>
                    </a:moveTo>
                    <a:lnTo>
                      <a:pt x="61081" y="10180"/>
                    </a:lnTo>
                    <a:lnTo>
                      <a:pt x="164579" y="10180"/>
                    </a:lnTo>
                    <a:lnTo>
                      <a:pt x="217177" y="176463"/>
                    </a:lnTo>
                    <a:close/>
                  </a:path>
                </a:pathLst>
              </a:custGeom>
              <a:noFill/>
              <a:ln w="1638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5" name="Forme libre : forme 64">
                <a:extLst>
                  <a:ext uri="{FF2B5EF4-FFF2-40B4-BE49-F238E27FC236}">
                    <a16:creationId xmlns:a16="http://schemas.microsoft.com/office/drawing/2014/main" id="{87B3039F-81A5-4E68-A7CC-D79A30D9B99F}"/>
                  </a:ext>
                </a:extLst>
              </p:cNvPr>
              <p:cNvSpPr/>
              <p:nvPr/>
            </p:nvSpPr>
            <p:spPr>
              <a:xfrm>
                <a:off x="10051449" y="4942117"/>
                <a:ext cx="206541" cy="192773"/>
              </a:xfrm>
              <a:custGeom>
                <a:avLst/>
                <a:gdLst>
                  <a:gd name="connsiteX0" fmla="*/ 7952 w 118377"/>
                  <a:gd name="connsiteY0" fmla="*/ 104668 h 110485"/>
                  <a:gd name="connsiteX1" fmla="*/ 35099 w 118377"/>
                  <a:gd name="connsiteY1" fmla="*/ 7952 h 110485"/>
                  <a:gd name="connsiteX2" fmla="*/ 87697 w 118377"/>
                  <a:gd name="connsiteY2" fmla="*/ 7952 h 110485"/>
                  <a:gd name="connsiteX3" fmla="*/ 114842 w 118377"/>
                  <a:gd name="connsiteY3" fmla="*/ 104668 h 11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77" h="110485">
                    <a:moveTo>
                      <a:pt x="7952" y="104668"/>
                    </a:moveTo>
                    <a:lnTo>
                      <a:pt x="35099" y="7952"/>
                    </a:lnTo>
                    <a:lnTo>
                      <a:pt x="87697" y="7952"/>
                    </a:lnTo>
                    <a:lnTo>
                      <a:pt x="114842" y="104668"/>
                    </a:lnTo>
                    <a:close/>
                  </a:path>
                </a:pathLst>
              </a:custGeom>
              <a:solidFill>
                <a:srgbClr val="FFFFFF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6" name="Forme libre : forme 65">
                <a:extLst>
                  <a:ext uri="{FF2B5EF4-FFF2-40B4-BE49-F238E27FC236}">
                    <a16:creationId xmlns:a16="http://schemas.microsoft.com/office/drawing/2014/main" id="{587E21AB-A4FD-4791-AB72-1155777AB660}"/>
                  </a:ext>
                </a:extLst>
              </p:cNvPr>
              <p:cNvSpPr/>
              <p:nvPr/>
            </p:nvSpPr>
            <p:spPr>
              <a:xfrm>
                <a:off x="10051161" y="4015486"/>
                <a:ext cx="192774" cy="137694"/>
              </a:xfrm>
              <a:custGeom>
                <a:avLst/>
                <a:gdLst>
                  <a:gd name="connsiteX0" fmla="*/ 7952 w 110485"/>
                  <a:gd name="connsiteY0" fmla="*/ 7952 h 78918"/>
                  <a:gd name="connsiteX1" fmla="*/ 7952 w 110485"/>
                  <a:gd name="connsiteY1" fmla="*/ 77519 h 78918"/>
                  <a:gd name="connsiteX2" fmla="*/ 109754 w 110485"/>
                  <a:gd name="connsiteY2" fmla="*/ 77519 h 78918"/>
                  <a:gd name="connsiteX3" fmla="*/ 109754 w 110485"/>
                  <a:gd name="connsiteY3" fmla="*/ 7952 h 78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485" h="78918">
                    <a:moveTo>
                      <a:pt x="7952" y="7952"/>
                    </a:moveTo>
                    <a:lnTo>
                      <a:pt x="7952" y="77519"/>
                    </a:lnTo>
                    <a:lnTo>
                      <a:pt x="109754" y="77519"/>
                    </a:lnTo>
                    <a:lnTo>
                      <a:pt x="109754" y="7952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7" name="Forme libre : forme 66">
                <a:extLst>
                  <a:ext uri="{FF2B5EF4-FFF2-40B4-BE49-F238E27FC236}">
                    <a16:creationId xmlns:a16="http://schemas.microsoft.com/office/drawing/2014/main" id="{516A4D75-8D43-490F-A8AC-54A7F828A909}"/>
                  </a:ext>
                </a:extLst>
              </p:cNvPr>
              <p:cNvSpPr/>
              <p:nvPr/>
            </p:nvSpPr>
            <p:spPr>
              <a:xfrm>
                <a:off x="10051161" y="3906856"/>
                <a:ext cx="192774" cy="130710"/>
              </a:xfrm>
              <a:custGeom>
                <a:avLst/>
                <a:gdLst>
                  <a:gd name="connsiteX0" fmla="*/ 7952 w 110485"/>
                  <a:gd name="connsiteY0" fmla="*/ 67339 h 71026"/>
                  <a:gd name="connsiteX1" fmla="*/ 21526 w 110485"/>
                  <a:gd name="connsiteY1" fmla="*/ 7952 h 71026"/>
                  <a:gd name="connsiteX2" fmla="*/ 94483 w 110485"/>
                  <a:gd name="connsiteY2" fmla="*/ 7952 h 71026"/>
                  <a:gd name="connsiteX3" fmla="*/ 109754 w 110485"/>
                  <a:gd name="connsiteY3" fmla="*/ 67339 h 7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485" h="71026">
                    <a:moveTo>
                      <a:pt x="7952" y="67339"/>
                    </a:moveTo>
                    <a:lnTo>
                      <a:pt x="21526" y="7952"/>
                    </a:lnTo>
                    <a:lnTo>
                      <a:pt x="94483" y="7952"/>
                    </a:lnTo>
                    <a:lnTo>
                      <a:pt x="109754" y="67339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8" name="Forme libre : forme 67">
                <a:extLst>
                  <a:ext uri="{FF2B5EF4-FFF2-40B4-BE49-F238E27FC236}">
                    <a16:creationId xmlns:a16="http://schemas.microsoft.com/office/drawing/2014/main" id="{F7609E8B-03F8-4A25-85C4-903148416374}"/>
                  </a:ext>
                </a:extLst>
              </p:cNvPr>
              <p:cNvSpPr/>
              <p:nvPr/>
            </p:nvSpPr>
            <p:spPr>
              <a:xfrm>
                <a:off x="10285317" y="5326977"/>
                <a:ext cx="206541" cy="192773"/>
              </a:xfrm>
              <a:custGeom>
                <a:avLst/>
                <a:gdLst>
                  <a:gd name="connsiteX0" fmla="*/ 7952 w 118377"/>
                  <a:gd name="connsiteY0" fmla="*/ 104668 h 110485"/>
                  <a:gd name="connsiteX1" fmla="*/ 57157 w 118377"/>
                  <a:gd name="connsiteY1" fmla="*/ 7952 h 110485"/>
                  <a:gd name="connsiteX2" fmla="*/ 62246 w 118377"/>
                  <a:gd name="connsiteY2" fmla="*/ 7952 h 110485"/>
                  <a:gd name="connsiteX3" fmla="*/ 113147 w 118377"/>
                  <a:gd name="connsiteY3" fmla="*/ 104668 h 11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77" h="110485">
                    <a:moveTo>
                      <a:pt x="7952" y="104668"/>
                    </a:moveTo>
                    <a:lnTo>
                      <a:pt x="57157" y="7952"/>
                    </a:lnTo>
                    <a:lnTo>
                      <a:pt x="62246" y="7952"/>
                    </a:lnTo>
                    <a:lnTo>
                      <a:pt x="113147" y="104668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69" name="Forme libre : forme 68">
                <a:extLst>
                  <a:ext uri="{FF2B5EF4-FFF2-40B4-BE49-F238E27FC236}">
                    <a16:creationId xmlns:a16="http://schemas.microsoft.com/office/drawing/2014/main" id="{67CC4C08-5782-4C9B-9BC3-BC421BDF60E2}"/>
                  </a:ext>
                </a:extLst>
              </p:cNvPr>
              <p:cNvSpPr/>
              <p:nvPr/>
            </p:nvSpPr>
            <p:spPr>
              <a:xfrm>
                <a:off x="9897511" y="5335858"/>
                <a:ext cx="206541" cy="192773"/>
              </a:xfrm>
              <a:custGeom>
                <a:avLst/>
                <a:gdLst>
                  <a:gd name="connsiteX0" fmla="*/ 7952 w 118377"/>
                  <a:gd name="connsiteY0" fmla="*/ 104668 h 110485"/>
                  <a:gd name="connsiteX1" fmla="*/ 57156 w 118377"/>
                  <a:gd name="connsiteY1" fmla="*/ 7952 h 110485"/>
                  <a:gd name="connsiteX2" fmla="*/ 62245 w 118377"/>
                  <a:gd name="connsiteY2" fmla="*/ 7952 h 110485"/>
                  <a:gd name="connsiteX3" fmla="*/ 113148 w 118377"/>
                  <a:gd name="connsiteY3" fmla="*/ 104668 h 11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77" h="110485">
                    <a:moveTo>
                      <a:pt x="7952" y="104668"/>
                    </a:moveTo>
                    <a:lnTo>
                      <a:pt x="57156" y="7952"/>
                    </a:lnTo>
                    <a:lnTo>
                      <a:pt x="62245" y="7952"/>
                    </a:lnTo>
                    <a:lnTo>
                      <a:pt x="113148" y="104668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70" name="Forme libre : forme 69">
                <a:extLst>
                  <a:ext uri="{FF2B5EF4-FFF2-40B4-BE49-F238E27FC236}">
                    <a16:creationId xmlns:a16="http://schemas.microsoft.com/office/drawing/2014/main" id="{CE6828C9-5A06-4C34-B0C9-924D25A7439E}"/>
                  </a:ext>
                </a:extLst>
              </p:cNvPr>
              <p:cNvSpPr/>
              <p:nvPr/>
            </p:nvSpPr>
            <p:spPr>
              <a:xfrm>
                <a:off x="10128492" y="3757927"/>
                <a:ext cx="41309" cy="179004"/>
              </a:xfrm>
              <a:custGeom>
                <a:avLst/>
                <a:gdLst>
                  <a:gd name="connsiteX0" fmla="*/ 18132 w 23675"/>
                  <a:gd name="connsiteY0" fmla="*/ 101274 h 102593"/>
                  <a:gd name="connsiteX1" fmla="*/ 13042 w 23675"/>
                  <a:gd name="connsiteY1" fmla="*/ 7952 h 102593"/>
                  <a:gd name="connsiteX2" fmla="*/ 7952 w 23675"/>
                  <a:gd name="connsiteY2" fmla="*/ 101274 h 102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675" h="102593">
                    <a:moveTo>
                      <a:pt x="18132" y="101274"/>
                    </a:moveTo>
                    <a:lnTo>
                      <a:pt x="13042" y="7952"/>
                    </a:lnTo>
                    <a:lnTo>
                      <a:pt x="7952" y="101274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71" name="Forme libre : forme 70">
                <a:extLst>
                  <a:ext uri="{FF2B5EF4-FFF2-40B4-BE49-F238E27FC236}">
                    <a16:creationId xmlns:a16="http://schemas.microsoft.com/office/drawing/2014/main" id="{C138FC83-C29C-4A6C-BDF6-7B968E21310A}"/>
                  </a:ext>
                </a:extLst>
              </p:cNvPr>
              <p:cNvSpPr/>
              <p:nvPr/>
            </p:nvSpPr>
            <p:spPr>
              <a:xfrm>
                <a:off x="9903431" y="5279610"/>
                <a:ext cx="495701" cy="234081"/>
              </a:xfrm>
              <a:custGeom>
                <a:avLst/>
                <a:gdLst>
                  <a:gd name="connsiteX0" fmla="*/ 7952 w 284105"/>
                  <a:gd name="connsiteY0" fmla="*/ 123332 h 134161"/>
                  <a:gd name="connsiteX1" fmla="*/ 9648 w 284105"/>
                  <a:gd name="connsiteY1" fmla="*/ 109758 h 134161"/>
                  <a:gd name="connsiteX2" fmla="*/ 14739 w 284105"/>
                  <a:gd name="connsiteY2" fmla="*/ 96184 h 134161"/>
                  <a:gd name="connsiteX3" fmla="*/ 19829 w 284105"/>
                  <a:gd name="connsiteY3" fmla="*/ 84307 h 134161"/>
                  <a:gd name="connsiteX4" fmla="*/ 24919 w 284105"/>
                  <a:gd name="connsiteY4" fmla="*/ 72429 h 134161"/>
                  <a:gd name="connsiteX5" fmla="*/ 31706 w 284105"/>
                  <a:gd name="connsiteY5" fmla="*/ 62249 h 134161"/>
                  <a:gd name="connsiteX6" fmla="*/ 40189 w 284105"/>
                  <a:gd name="connsiteY6" fmla="*/ 52068 h 134161"/>
                  <a:gd name="connsiteX7" fmla="*/ 50370 w 284105"/>
                  <a:gd name="connsiteY7" fmla="*/ 41888 h 134161"/>
                  <a:gd name="connsiteX8" fmla="*/ 60549 w 284105"/>
                  <a:gd name="connsiteY8" fmla="*/ 33404 h 134161"/>
                  <a:gd name="connsiteX9" fmla="*/ 70731 w 284105"/>
                  <a:gd name="connsiteY9" fmla="*/ 26617 h 134161"/>
                  <a:gd name="connsiteX10" fmla="*/ 82608 w 284105"/>
                  <a:gd name="connsiteY10" fmla="*/ 19830 h 134161"/>
                  <a:gd name="connsiteX11" fmla="*/ 94483 w 284105"/>
                  <a:gd name="connsiteY11" fmla="*/ 16436 h 134161"/>
                  <a:gd name="connsiteX12" fmla="*/ 106360 w 284105"/>
                  <a:gd name="connsiteY12" fmla="*/ 11346 h 134161"/>
                  <a:gd name="connsiteX13" fmla="*/ 119934 w 284105"/>
                  <a:gd name="connsiteY13" fmla="*/ 9649 h 134161"/>
                  <a:gd name="connsiteX14" fmla="*/ 133508 w 284105"/>
                  <a:gd name="connsiteY14" fmla="*/ 7952 h 134161"/>
                  <a:gd name="connsiteX15" fmla="*/ 147081 w 284105"/>
                  <a:gd name="connsiteY15" fmla="*/ 7952 h 134161"/>
                  <a:gd name="connsiteX16" fmla="*/ 160655 w 284105"/>
                  <a:gd name="connsiteY16" fmla="*/ 9649 h 134161"/>
                  <a:gd name="connsiteX17" fmla="*/ 172532 w 284105"/>
                  <a:gd name="connsiteY17" fmla="*/ 13042 h 134161"/>
                  <a:gd name="connsiteX18" fmla="*/ 182712 w 284105"/>
                  <a:gd name="connsiteY18" fmla="*/ 14739 h 134161"/>
                  <a:gd name="connsiteX19" fmla="*/ 192892 w 284105"/>
                  <a:gd name="connsiteY19" fmla="*/ 19830 h 134161"/>
                  <a:gd name="connsiteX20" fmla="*/ 203072 w 284105"/>
                  <a:gd name="connsiteY20" fmla="*/ 24920 h 134161"/>
                  <a:gd name="connsiteX21" fmla="*/ 213251 w 284105"/>
                  <a:gd name="connsiteY21" fmla="*/ 30010 h 134161"/>
                  <a:gd name="connsiteX22" fmla="*/ 221736 w 284105"/>
                  <a:gd name="connsiteY22" fmla="*/ 35101 h 134161"/>
                  <a:gd name="connsiteX23" fmla="*/ 230219 w 284105"/>
                  <a:gd name="connsiteY23" fmla="*/ 41888 h 134161"/>
                  <a:gd name="connsiteX24" fmla="*/ 238702 w 284105"/>
                  <a:gd name="connsiteY24" fmla="*/ 50371 h 134161"/>
                  <a:gd name="connsiteX25" fmla="*/ 245488 w 284105"/>
                  <a:gd name="connsiteY25" fmla="*/ 57158 h 134161"/>
                  <a:gd name="connsiteX26" fmla="*/ 252275 w 284105"/>
                  <a:gd name="connsiteY26" fmla="*/ 65642 h 134161"/>
                  <a:gd name="connsiteX27" fmla="*/ 259062 w 284105"/>
                  <a:gd name="connsiteY27" fmla="*/ 75823 h 134161"/>
                  <a:gd name="connsiteX28" fmla="*/ 264152 w 284105"/>
                  <a:gd name="connsiteY28" fmla="*/ 84307 h 134161"/>
                  <a:gd name="connsiteX29" fmla="*/ 269244 w 284105"/>
                  <a:gd name="connsiteY29" fmla="*/ 94487 h 134161"/>
                  <a:gd name="connsiteX30" fmla="*/ 272636 w 284105"/>
                  <a:gd name="connsiteY30" fmla="*/ 104668 h 134161"/>
                  <a:gd name="connsiteX31" fmla="*/ 276030 w 284105"/>
                  <a:gd name="connsiteY31" fmla="*/ 116545 h 134161"/>
                  <a:gd name="connsiteX32" fmla="*/ 279423 w 284105"/>
                  <a:gd name="connsiteY32" fmla="*/ 126726 h 1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84105" h="134161">
                    <a:moveTo>
                      <a:pt x="7952" y="123332"/>
                    </a:moveTo>
                    <a:lnTo>
                      <a:pt x="9648" y="109758"/>
                    </a:lnTo>
                    <a:lnTo>
                      <a:pt x="14739" y="96184"/>
                    </a:lnTo>
                    <a:lnTo>
                      <a:pt x="19829" y="84307"/>
                    </a:lnTo>
                    <a:lnTo>
                      <a:pt x="24919" y="72429"/>
                    </a:lnTo>
                    <a:lnTo>
                      <a:pt x="31706" y="62249"/>
                    </a:lnTo>
                    <a:lnTo>
                      <a:pt x="40189" y="52068"/>
                    </a:lnTo>
                    <a:lnTo>
                      <a:pt x="50370" y="41888"/>
                    </a:lnTo>
                    <a:lnTo>
                      <a:pt x="60549" y="33404"/>
                    </a:lnTo>
                    <a:lnTo>
                      <a:pt x="70731" y="26617"/>
                    </a:lnTo>
                    <a:lnTo>
                      <a:pt x="82608" y="19830"/>
                    </a:lnTo>
                    <a:lnTo>
                      <a:pt x="94483" y="16436"/>
                    </a:lnTo>
                    <a:lnTo>
                      <a:pt x="106360" y="11346"/>
                    </a:lnTo>
                    <a:lnTo>
                      <a:pt x="119934" y="9649"/>
                    </a:lnTo>
                    <a:lnTo>
                      <a:pt x="133508" y="7952"/>
                    </a:lnTo>
                    <a:lnTo>
                      <a:pt x="147081" y="7952"/>
                    </a:lnTo>
                    <a:lnTo>
                      <a:pt x="160655" y="9649"/>
                    </a:lnTo>
                    <a:lnTo>
                      <a:pt x="172532" y="13042"/>
                    </a:lnTo>
                    <a:lnTo>
                      <a:pt x="182712" y="14739"/>
                    </a:lnTo>
                    <a:lnTo>
                      <a:pt x="192892" y="19830"/>
                    </a:lnTo>
                    <a:lnTo>
                      <a:pt x="203072" y="24920"/>
                    </a:lnTo>
                    <a:lnTo>
                      <a:pt x="213251" y="30010"/>
                    </a:lnTo>
                    <a:lnTo>
                      <a:pt x="221736" y="35101"/>
                    </a:lnTo>
                    <a:lnTo>
                      <a:pt x="230219" y="41888"/>
                    </a:lnTo>
                    <a:lnTo>
                      <a:pt x="238702" y="50371"/>
                    </a:lnTo>
                    <a:lnTo>
                      <a:pt x="245488" y="57158"/>
                    </a:lnTo>
                    <a:lnTo>
                      <a:pt x="252275" y="65642"/>
                    </a:lnTo>
                    <a:lnTo>
                      <a:pt x="259062" y="75823"/>
                    </a:lnTo>
                    <a:lnTo>
                      <a:pt x="264152" y="84307"/>
                    </a:lnTo>
                    <a:lnTo>
                      <a:pt x="269244" y="94487"/>
                    </a:lnTo>
                    <a:lnTo>
                      <a:pt x="272636" y="104668"/>
                    </a:lnTo>
                    <a:lnTo>
                      <a:pt x="276030" y="116545"/>
                    </a:lnTo>
                    <a:lnTo>
                      <a:pt x="279423" y="126726"/>
                    </a:lnTo>
                    <a:close/>
                  </a:path>
                </a:pathLst>
              </a:custGeom>
              <a:solidFill>
                <a:srgbClr val="FFFFFF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72" name="Forme libre : forme 71">
                <a:extLst>
                  <a:ext uri="{FF2B5EF4-FFF2-40B4-BE49-F238E27FC236}">
                    <a16:creationId xmlns:a16="http://schemas.microsoft.com/office/drawing/2014/main" id="{29587BC3-D030-4774-BC43-DBC6E58BF7A6}"/>
                  </a:ext>
                </a:extLst>
              </p:cNvPr>
              <p:cNvSpPr/>
              <p:nvPr/>
            </p:nvSpPr>
            <p:spPr>
              <a:xfrm>
                <a:off x="10054409" y="4136866"/>
                <a:ext cx="192773" cy="647165"/>
              </a:xfrm>
              <a:custGeom>
                <a:avLst/>
                <a:gdLst>
                  <a:gd name="connsiteX0" fmla="*/ 7952 w 110485"/>
                  <a:gd name="connsiteY0" fmla="*/ 365970 h 370915"/>
                  <a:gd name="connsiteX1" fmla="*/ 28313 w 110485"/>
                  <a:gd name="connsiteY1" fmla="*/ 7952 h 370915"/>
                  <a:gd name="connsiteX2" fmla="*/ 86001 w 110485"/>
                  <a:gd name="connsiteY2" fmla="*/ 7952 h 370915"/>
                  <a:gd name="connsiteX3" fmla="*/ 108056 w 110485"/>
                  <a:gd name="connsiteY3" fmla="*/ 365970 h 37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485" h="370915">
                    <a:moveTo>
                      <a:pt x="7952" y="365970"/>
                    </a:moveTo>
                    <a:lnTo>
                      <a:pt x="28313" y="7952"/>
                    </a:lnTo>
                    <a:lnTo>
                      <a:pt x="86001" y="7952"/>
                    </a:lnTo>
                    <a:lnTo>
                      <a:pt x="108056" y="365970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73" name="Forme libre : forme 72">
                <a:extLst>
                  <a:ext uri="{FF2B5EF4-FFF2-40B4-BE49-F238E27FC236}">
                    <a16:creationId xmlns:a16="http://schemas.microsoft.com/office/drawing/2014/main" id="{82EC86FD-A5FB-4E45-ADE8-B66EB3C8894C}"/>
                  </a:ext>
                </a:extLst>
              </p:cNvPr>
              <p:cNvSpPr/>
              <p:nvPr/>
            </p:nvSpPr>
            <p:spPr>
              <a:xfrm>
                <a:off x="10050523" y="4132979"/>
                <a:ext cx="206541" cy="647165"/>
              </a:xfrm>
              <a:custGeom>
                <a:avLst/>
                <a:gdLst>
                  <a:gd name="connsiteX0" fmla="*/ 10180 w 118377"/>
                  <a:gd name="connsiteY0" fmla="*/ 368198 h 370915"/>
                  <a:gd name="connsiteX1" fmla="*/ 30541 w 118377"/>
                  <a:gd name="connsiteY1" fmla="*/ 10180 h 370915"/>
                  <a:gd name="connsiteX2" fmla="*/ 88229 w 118377"/>
                  <a:gd name="connsiteY2" fmla="*/ 10180 h 370915"/>
                  <a:gd name="connsiteX3" fmla="*/ 110284 w 118377"/>
                  <a:gd name="connsiteY3" fmla="*/ 368198 h 37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77" h="370915">
                    <a:moveTo>
                      <a:pt x="10180" y="368198"/>
                    </a:moveTo>
                    <a:lnTo>
                      <a:pt x="30541" y="10180"/>
                    </a:lnTo>
                    <a:lnTo>
                      <a:pt x="88229" y="10180"/>
                    </a:lnTo>
                    <a:lnTo>
                      <a:pt x="110284" y="368198"/>
                    </a:lnTo>
                    <a:close/>
                  </a:path>
                </a:pathLst>
              </a:custGeom>
              <a:noFill/>
              <a:ln w="16382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74" name="Forme libre : forme 73">
                <a:extLst>
                  <a:ext uri="{FF2B5EF4-FFF2-40B4-BE49-F238E27FC236}">
                    <a16:creationId xmlns:a16="http://schemas.microsoft.com/office/drawing/2014/main" id="{D53654CD-A9D2-4ADF-98B7-6E40783D1387}"/>
                  </a:ext>
                </a:extLst>
              </p:cNvPr>
              <p:cNvSpPr/>
              <p:nvPr/>
            </p:nvSpPr>
            <p:spPr>
              <a:xfrm>
                <a:off x="9885670" y="5104943"/>
                <a:ext cx="537009" cy="151464"/>
              </a:xfrm>
              <a:custGeom>
                <a:avLst/>
                <a:gdLst>
                  <a:gd name="connsiteX0" fmla="*/ 7952 w 307781"/>
                  <a:gd name="connsiteY0" fmla="*/ 7952 h 86810"/>
                  <a:gd name="connsiteX1" fmla="*/ 7952 w 307781"/>
                  <a:gd name="connsiteY1" fmla="*/ 84307 h 86810"/>
                  <a:gd name="connsiteX2" fmla="*/ 303177 w 307781"/>
                  <a:gd name="connsiteY2" fmla="*/ 84307 h 86810"/>
                  <a:gd name="connsiteX3" fmla="*/ 303177 w 307781"/>
                  <a:gd name="connsiteY3" fmla="*/ 7952 h 86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7781" h="86810">
                    <a:moveTo>
                      <a:pt x="7952" y="7952"/>
                    </a:moveTo>
                    <a:lnTo>
                      <a:pt x="7952" y="84307"/>
                    </a:lnTo>
                    <a:lnTo>
                      <a:pt x="303177" y="84307"/>
                    </a:lnTo>
                    <a:lnTo>
                      <a:pt x="303177" y="7952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  <p:sp>
            <p:nvSpPr>
              <p:cNvPr id="75" name="Forme libre : forme 74">
                <a:extLst>
                  <a:ext uri="{FF2B5EF4-FFF2-40B4-BE49-F238E27FC236}">
                    <a16:creationId xmlns:a16="http://schemas.microsoft.com/office/drawing/2014/main" id="{5AF10859-4C5B-4589-AF2D-C33CBE6B19BF}"/>
                  </a:ext>
                </a:extLst>
              </p:cNvPr>
              <p:cNvSpPr/>
              <p:nvPr/>
            </p:nvSpPr>
            <p:spPr>
              <a:xfrm>
                <a:off x="10021848" y="4743764"/>
                <a:ext cx="261620" cy="110156"/>
              </a:xfrm>
              <a:custGeom>
                <a:avLst/>
                <a:gdLst>
                  <a:gd name="connsiteX0" fmla="*/ 7952 w 149944"/>
                  <a:gd name="connsiteY0" fmla="*/ 7952 h 63134"/>
                  <a:gd name="connsiteX1" fmla="*/ 7952 w 149944"/>
                  <a:gd name="connsiteY1" fmla="*/ 58855 h 63134"/>
                  <a:gd name="connsiteX2" fmla="*/ 145383 w 149944"/>
                  <a:gd name="connsiteY2" fmla="*/ 58855 h 63134"/>
                  <a:gd name="connsiteX3" fmla="*/ 145383 w 149944"/>
                  <a:gd name="connsiteY3" fmla="*/ 7952 h 6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944" h="63134">
                    <a:moveTo>
                      <a:pt x="7952" y="7952"/>
                    </a:moveTo>
                    <a:lnTo>
                      <a:pt x="7952" y="58855"/>
                    </a:lnTo>
                    <a:lnTo>
                      <a:pt x="145383" y="58855"/>
                    </a:lnTo>
                    <a:lnTo>
                      <a:pt x="145383" y="7952"/>
                    </a:lnTo>
                    <a:close/>
                  </a:path>
                </a:pathLst>
              </a:custGeom>
              <a:solidFill>
                <a:srgbClr val="000000"/>
              </a:solidFill>
              <a:ln w="127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>
                  <a:latin typeface="Bahnschrift SemiCondensed" panose="020B0502040204020203" pitchFamily="34" charset="0"/>
                </a:endParaRPr>
              </a:p>
            </p:txBody>
          </p:sp>
        </p:grp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EF251762-AAD8-4B94-9BE5-3777432B9E68}"/>
                </a:ext>
              </a:extLst>
            </p:cNvPr>
            <p:cNvSpPr/>
            <p:nvPr/>
          </p:nvSpPr>
          <p:spPr>
            <a:xfrm>
              <a:off x="3501957" y="5468480"/>
              <a:ext cx="688473" cy="454392"/>
            </a:xfrm>
            <a:custGeom>
              <a:avLst/>
              <a:gdLst>
                <a:gd name="connsiteX0" fmla="*/ 7952 w 394591"/>
                <a:gd name="connsiteY0" fmla="*/ 7952 h 260430"/>
                <a:gd name="connsiteX1" fmla="*/ 7952 w 394591"/>
                <a:gd name="connsiteY1" fmla="*/ 255680 h 260430"/>
                <a:gd name="connsiteX2" fmla="*/ 391404 w 394591"/>
                <a:gd name="connsiteY2" fmla="*/ 255680 h 260430"/>
                <a:gd name="connsiteX3" fmla="*/ 391404 w 394591"/>
                <a:gd name="connsiteY3" fmla="*/ 7952 h 26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1" h="260430">
                  <a:moveTo>
                    <a:pt x="7952" y="7952"/>
                  </a:moveTo>
                  <a:lnTo>
                    <a:pt x="7952" y="255680"/>
                  </a:lnTo>
                  <a:lnTo>
                    <a:pt x="391404" y="255680"/>
                  </a:lnTo>
                  <a:lnTo>
                    <a:pt x="391404" y="7952"/>
                  </a:lnTo>
                  <a:close/>
                </a:path>
              </a:pathLst>
            </a:custGeom>
            <a:solidFill>
              <a:srgbClr val="000000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8686F651-8EE7-4DB5-A366-069C5A6F44DC}"/>
                </a:ext>
              </a:extLst>
            </p:cNvPr>
            <p:cNvSpPr/>
            <p:nvPr/>
          </p:nvSpPr>
          <p:spPr>
            <a:xfrm>
              <a:off x="3501957" y="5379664"/>
              <a:ext cx="688473" cy="127643"/>
            </a:xfrm>
            <a:custGeom>
              <a:avLst/>
              <a:gdLst>
                <a:gd name="connsiteX0" fmla="*/ 7952 w 394591"/>
                <a:gd name="connsiteY0" fmla="*/ 58855 h 63134"/>
                <a:gd name="connsiteX1" fmla="*/ 19829 w 394591"/>
                <a:gd name="connsiteY1" fmla="*/ 7952 h 63134"/>
                <a:gd name="connsiteX2" fmla="*/ 377831 w 394591"/>
                <a:gd name="connsiteY2" fmla="*/ 7952 h 63134"/>
                <a:gd name="connsiteX3" fmla="*/ 391404 w 394591"/>
                <a:gd name="connsiteY3" fmla="*/ 58855 h 6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1" h="63134">
                  <a:moveTo>
                    <a:pt x="7952" y="58855"/>
                  </a:moveTo>
                  <a:lnTo>
                    <a:pt x="19829" y="7952"/>
                  </a:lnTo>
                  <a:lnTo>
                    <a:pt x="377831" y="7952"/>
                  </a:lnTo>
                  <a:lnTo>
                    <a:pt x="391404" y="58855"/>
                  </a:lnTo>
                  <a:close/>
                </a:path>
              </a:pathLst>
            </a:custGeom>
            <a:solidFill>
              <a:srgbClr val="000000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75301A0B-E42D-4776-89DD-537416E1E99C}"/>
                </a:ext>
              </a:extLst>
            </p:cNvPr>
            <p:cNvSpPr/>
            <p:nvPr/>
          </p:nvSpPr>
          <p:spPr>
            <a:xfrm>
              <a:off x="3270748" y="5112857"/>
              <a:ext cx="660935" cy="702242"/>
            </a:xfrm>
            <a:custGeom>
              <a:avLst/>
              <a:gdLst>
                <a:gd name="connsiteX0" fmla="*/ 7952 w 378807"/>
                <a:gd name="connsiteY0" fmla="*/ 7952 h 402483"/>
                <a:gd name="connsiteX1" fmla="*/ 7952 w 378807"/>
                <a:gd name="connsiteY1" fmla="*/ 396511 h 402483"/>
                <a:gd name="connsiteX2" fmla="*/ 371044 w 378807"/>
                <a:gd name="connsiteY2" fmla="*/ 396511 h 402483"/>
                <a:gd name="connsiteX3" fmla="*/ 371044 w 378807"/>
                <a:gd name="connsiteY3" fmla="*/ 7952 h 40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807" h="402483">
                  <a:moveTo>
                    <a:pt x="7952" y="7952"/>
                  </a:moveTo>
                  <a:lnTo>
                    <a:pt x="7952" y="396511"/>
                  </a:lnTo>
                  <a:lnTo>
                    <a:pt x="371044" y="396511"/>
                  </a:lnTo>
                  <a:lnTo>
                    <a:pt x="371044" y="7952"/>
                  </a:lnTo>
                  <a:close/>
                </a:path>
              </a:pathLst>
            </a:custGeom>
            <a:solidFill>
              <a:srgbClr val="000000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816E603B-05C0-4A59-9DFF-E949DC51FDA4}"/>
                </a:ext>
              </a:extLst>
            </p:cNvPr>
            <p:cNvSpPr/>
            <p:nvPr/>
          </p:nvSpPr>
          <p:spPr>
            <a:xfrm>
              <a:off x="3223202" y="5308248"/>
              <a:ext cx="592088" cy="564548"/>
            </a:xfrm>
            <a:custGeom>
              <a:avLst/>
              <a:gdLst>
                <a:gd name="connsiteX0" fmla="*/ 7952 w 339348"/>
                <a:gd name="connsiteY0" fmla="*/ 7952 h 323565"/>
                <a:gd name="connsiteX1" fmla="*/ 7952 w 339348"/>
                <a:gd name="connsiteY1" fmla="*/ 321854 h 323565"/>
                <a:gd name="connsiteX2" fmla="*/ 337111 w 339348"/>
                <a:gd name="connsiteY2" fmla="*/ 321854 h 323565"/>
                <a:gd name="connsiteX3" fmla="*/ 337111 w 339348"/>
                <a:gd name="connsiteY3" fmla="*/ 7952 h 32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348" h="323565">
                  <a:moveTo>
                    <a:pt x="7952" y="7952"/>
                  </a:moveTo>
                  <a:lnTo>
                    <a:pt x="7952" y="321854"/>
                  </a:lnTo>
                  <a:lnTo>
                    <a:pt x="337111" y="321854"/>
                  </a:lnTo>
                  <a:lnTo>
                    <a:pt x="337111" y="7952"/>
                  </a:lnTo>
                  <a:close/>
                </a:path>
              </a:pathLst>
            </a:custGeom>
            <a:solidFill>
              <a:srgbClr val="000000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CD8F6FBE-1C64-45A7-A549-244031A01D9A}"/>
                </a:ext>
              </a:extLst>
            </p:cNvPr>
            <p:cNvSpPr/>
            <p:nvPr/>
          </p:nvSpPr>
          <p:spPr>
            <a:xfrm>
              <a:off x="3350678" y="5198711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15B637EB-48C1-4AD1-A676-493F46C0A950}"/>
                </a:ext>
              </a:extLst>
            </p:cNvPr>
            <p:cNvSpPr/>
            <p:nvPr/>
          </p:nvSpPr>
          <p:spPr>
            <a:xfrm>
              <a:off x="3457249" y="5198711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9A9DE892-B94B-413E-A15C-0195A64AAC53}"/>
                </a:ext>
              </a:extLst>
            </p:cNvPr>
            <p:cNvSpPr/>
            <p:nvPr/>
          </p:nvSpPr>
          <p:spPr>
            <a:xfrm>
              <a:off x="3560862" y="5198711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89 w 47350"/>
                <a:gd name="connsiteY2" fmla="*/ 40191 h 47350"/>
                <a:gd name="connsiteX3" fmla="*/ 40189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89" y="40191"/>
                  </a:lnTo>
                  <a:lnTo>
                    <a:pt x="40189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971B8EA2-5970-40C0-9A0E-F9D7DA8F17A2}"/>
                </a:ext>
              </a:extLst>
            </p:cNvPr>
            <p:cNvSpPr/>
            <p:nvPr/>
          </p:nvSpPr>
          <p:spPr>
            <a:xfrm>
              <a:off x="3667435" y="5198711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90 w 47350"/>
                <a:gd name="connsiteY2" fmla="*/ 40191 h 47350"/>
                <a:gd name="connsiteX3" fmla="*/ 40190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90" y="40191"/>
                  </a:lnTo>
                  <a:lnTo>
                    <a:pt x="40190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A0449995-5269-4FD1-B967-EA814A06E0F0}"/>
                </a:ext>
              </a:extLst>
            </p:cNvPr>
            <p:cNvSpPr/>
            <p:nvPr/>
          </p:nvSpPr>
          <p:spPr>
            <a:xfrm>
              <a:off x="3774007" y="5198711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5EF02A70-56BB-4F5A-844E-391B9569C5DF}"/>
                </a:ext>
              </a:extLst>
            </p:cNvPr>
            <p:cNvSpPr/>
            <p:nvPr/>
          </p:nvSpPr>
          <p:spPr>
            <a:xfrm>
              <a:off x="3350678" y="5290484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F0C15B5C-BFA6-4CE2-9C52-D7F319691645}"/>
                </a:ext>
              </a:extLst>
            </p:cNvPr>
            <p:cNvSpPr/>
            <p:nvPr/>
          </p:nvSpPr>
          <p:spPr>
            <a:xfrm>
              <a:off x="3457249" y="5290484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9340CAB9-A8E3-4884-B0EF-6D0E9AEF311F}"/>
                </a:ext>
              </a:extLst>
            </p:cNvPr>
            <p:cNvSpPr/>
            <p:nvPr/>
          </p:nvSpPr>
          <p:spPr>
            <a:xfrm>
              <a:off x="3560862" y="5290484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89 w 47350"/>
                <a:gd name="connsiteY2" fmla="*/ 40191 h 47350"/>
                <a:gd name="connsiteX3" fmla="*/ 40189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89" y="40191"/>
                  </a:lnTo>
                  <a:lnTo>
                    <a:pt x="40189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13E831A2-A64E-4F61-A12B-77D3A5CC90F5}"/>
                </a:ext>
              </a:extLst>
            </p:cNvPr>
            <p:cNvSpPr/>
            <p:nvPr/>
          </p:nvSpPr>
          <p:spPr>
            <a:xfrm>
              <a:off x="3667435" y="5290484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90 w 47350"/>
                <a:gd name="connsiteY2" fmla="*/ 40191 h 47350"/>
                <a:gd name="connsiteX3" fmla="*/ 40190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90" y="40191"/>
                  </a:lnTo>
                  <a:lnTo>
                    <a:pt x="40190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DA8E59D4-4BD0-4BA7-877E-077E6EE52267}"/>
                </a:ext>
              </a:extLst>
            </p:cNvPr>
            <p:cNvSpPr/>
            <p:nvPr/>
          </p:nvSpPr>
          <p:spPr>
            <a:xfrm>
              <a:off x="3774007" y="5290484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8EDABD49-5824-4EE6-A7D4-0EB66789CC4D}"/>
                </a:ext>
              </a:extLst>
            </p:cNvPr>
            <p:cNvSpPr/>
            <p:nvPr/>
          </p:nvSpPr>
          <p:spPr>
            <a:xfrm>
              <a:off x="3350678" y="5382259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262CCB23-9192-437A-933D-C2342C701620}"/>
                </a:ext>
              </a:extLst>
            </p:cNvPr>
            <p:cNvSpPr/>
            <p:nvPr/>
          </p:nvSpPr>
          <p:spPr>
            <a:xfrm>
              <a:off x="3457249" y="5382259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90BF1B10-1556-4A4E-9A86-208A5F5692F0}"/>
                </a:ext>
              </a:extLst>
            </p:cNvPr>
            <p:cNvSpPr/>
            <p:nvPr/>
          </p:nvSpPr>
          <p:spPr>
            <a:xfrm>
              <a:off x="3560862" y="5382259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89 w 47350"/>
                <a:gd name="connsiteY2" fmla="*/ 40191 h 47350"/>
                <a:gd name="connsiteX3" fmla="*/ 40189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89" y="40191"/>
                  </a:lnTo>
                  <a:lnTo>
                    <a:pt x="40189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5D34A9F5-B3A2-4543-9C76-53E10AA70805}"/>
                </a:ext>
              </a:extLst>
            </p:cNvPr>
            <p:cNvSpPr/>
            <p:nvPr/>
          </p:nvSpPr>
          <p:spPr>
            <a:xfrm>
              <a:off x="3667435" y="5382259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90 w 47350"/>
                <a:gd name="connsiteY2" fmla="*/ 40191 h 47350"/>
                <a:gd name="connsiteX3" fmla="*/ 40190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90" y="40191"/>
                  </a:lnTo>
                  <a:lnTo>
                    <a:pt x="40190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9E22FC08-0AEF-4263-B577-D7A33DD1334A}"/>
                </a:ext>
              </a:extLst>
            </p:cNvPr>
            <p:cNvSpPr/>
            <p:nvPr/>
          </p:nvSpPr>
          <p:spPr>
            <a:xfrm>
              <a:off x="3774007" y="5382259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C85BA957-ED54-41C0-80B1-BA5441397B0B}"/>
                </a:ext>
              </a:extLst>
            </p:cNvPr>
            <p:cNvSpPr/>
            <p:nvPr/>
          </p:nvSpPr>
          <p:spPr>
            <a:xfrm>
              <a:off x="3350678" y="5474034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B66D253F-421C-4AA3-A5B4-EF8A4BC645C3}"/>
                </a:ext>
              </a:extLst>
            </p:cNvPr>
            <p:cNvSpPr/>
            <p:nvPr/>
          </p:nvSpPr>
          <p:spPr>
            <a:xfrm>
              <a:off x="3457249" y="5474034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7FD16540-F5CD-46C1-9AEA-E12558F279DC}"/>
                </a:ext>
              </a:extLst>
            </p:cNvPr>
            <p:cNvSpPr/>
            <p:nvPr/>
          </p:nvSpPr>
          <p:spPr>
            <a:xfrm>
              <a:off x="3560862" y="5474034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89 w 47350"/>
                <a:gd name="connsiteY2" fmla="*/ 40191 h 47350"/>
                <a:gd name="connsiteX3" fmla="*/ 40189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89" y="40191"/>
                  </a:lnTo>
                  <a:lnTo>
                    <a:pt x="40189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8C960AA3-0F42-4252-9EC1-DEDF29E9FA32}"/>
                </a:ext>
              </a:extLst>
            </p:cNvPr>
            <p:cNvSpPr/>
            <p:nvPr/>
          </p:nvSpPr>
          <p:spPr>
            <a:xfrm>
              <a:off x="3667435" y="5474034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90 w 47350"/>
                <a:gd name="connsiteY2" fmla="*/ 40191 h 47350"/>
                <a:gd name="connsiteX3" fmla="*/ 40190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90" y="40191"/>
                  </a:lnTo>
                  <a:lnTo>
                    <a:pt x="40190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08D3D829-E719-4F94-ACD8-DC6CEB57961A}"/>
                </a:ext>
              </a:extLst>
            </p:cNvPr>
            <p:cNvSpPr/>
            <p:nvPr/>
          </p:nvSpPr>
          <p:spPr>
            <a:xfrm>
              <a:off x="3774007" y="5474034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7EAFCA20-0EAB-4B16-9C5C-7439F55A6114}"/>
                </a:ext>
              </a:extLst>
            </p:cNvPr>
            <p:cNvSpPr/>
            <p:nvPr/>
          </p:nvSpPr>
          <p:spPr>
            <a:xfrm>
              <a:off x="3350678" y="5565808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8DEF3936-3B06-4F72-ADDA-5025DFCA5D00}"/>
                </a:ext>
              </a:extLst>
            </p:cNvPr>
            <p:cNvSpPr/>
            <p:nvPr/>
          </p:nvSpPr>
          <p:spPr>
            <a:xfrm>
              <a:off x="3457249" y="5565808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A41E2350-AC33-4B8E-8720-28B1BF97FF13}"/>
                </a:ext>
              </a:extLst>
            </p:cNvPr>
            <p:cNvSpPr/>
            <p:nvPr/>
          </p:nvSpPr>
          <p:spPr>
            <a:xfrm>
              <a:off x="3560862" y="5565808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89 w 47350"/>
                <a:gd name="connsiteY2" fmla="*/ 40191 h 47350"/>
                <a:gd name="connsiteX3" fmla="*/ 40189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89" y="40191"/>
                  </a:lnTo>
                  <a:lnTo>
                    <a:pt x="40189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AC5F4B00-4966-480E-8429-A5014A678EA5}"/>
                </a:ext>
              </a:extLst>
            </p:cNvPr>
            <p:cNvSpPr/>
            <p:nvPr/>
          </p:nvSpPr>
          <p:spPr>
            <a:xfrm>
              <a:off x="3667435" y="5565808"/>
              <a:ext cx="82617" cy="82617"/>
            </a:xfrm>
            <a:custGeom>
              <a:avLst/>
              <a:gdLst>
                <a:gd name="connsiteX0" fmla="*/ 7952 w 47350"/>
                <a:gd name="connsiteY0" fmla="*/ 7952 h 47350"/>
                <a:gd name="connsiteX1" fmla="*/ 7952 w 47350"/>
                <a:gd name="connsiteY1" fmla="*/ 40191 h 47350"/>
                <a:gd name="connsiteX2" fmla="*/ 40190 w 47350"/>
                <a:gd name="connsiteY2" fmla="*/ 40191 h 47350"/>
                <a:gd name="connsiteX3" fmla="*/ 40190 w 47350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50" h="47350">
                  <a:moveTo>
                    <a:pt x="7952" y="7952"/>
                  </a:moveTo>
                  <a:lnTo>
                    <a:pt x="7952" y="40191"/>
                  </a:lnTo>
                  <a:lnTo>
                    <a:pt x="40190" y="40191"/>
                  </a:lnTo>
                  <a:lnTo>
                    <a:pt x="40190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  <p:sp>
          <p:nvSpPr>
            <p:cNvPr id="60" name="Forme libre : forme 59">
              <a:extLst>
                <a:ext uri="{FF2B5EF4-FFF2-40B4-BE49-F238E27FC236}">
                  <a16:creationId xmlns:a16="http://schemas.microsoft.com/office/drawing/2014/main" id="{38675E85-121A-4E48-AA0D-54138626E467}"/>
                </a:ext>
              </a:extLst>
            </p:cNvPr>
            <p:cNvSpPr/>
            <p:nvPr/>
          </p:nvSpPr>
          <p:spPr>
            <a:xfrm>
              <a:off x="3774007" y="5565808"/>
              <a:ext cx="68847" cy="82617"/>
            </a:xfrm>
            <a:custGeom>
              <a:avLst/>
              <a:gdLst>
                <a:gd name="connsiteX0" fmla="*/ 7952 w 39459"/>
                <a:gd name="connsiteY0" fmla="*/ 7952 h 47350"/>
                <a:gd name="connsiteX1" fmla="*/ 7952 w 39459"/>
                <a:gd name="connsiteY1" fmla="*/ 40191 h 47350"/>
                <a:gd name="connsiteX2" fmla="*/ 38493 w 39459"/>
                <a:gd name="connsiteY2" fmla="*/ 40191 h 47350"/>
                <a:gd name="connsiteX3" fmla="*/ 38493 w 39459"/>
                <a:gd name="connsiteY3" fmla="*/ 7952 h 4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9" h="47350">
                  <a:moveTo>
                    <a:pt x="7952" y="7952"/>
                  </a:moveTo>
                  <a:lnTo>
                    <a:pt x="7952" y="40191"/>
                  </a:lnTo>
                  <a:lnTo>
                    <a:pt x="38493" y="40191"/>
                  </a:lnTo>
                  <a:lnTo>
                    <a:pt x="38493" y="7952"/>
                  </a:lnTo>
                  <a:close/>
                </a:path>
              </a:pathLst>
            </a:custGeom>
            <a:solidFill>
              <a:srgbClr val="FFFFFF"/>
            </a:solidFill>
            <a:ln w="127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>
                <a:latin typeface="Bahnschrift SemiCondensed" panose="020B0502040204020203" pitchFamily="34" charset="0"/>
              </a:endParaRPr>
            </a:p>
          </p:txBody>
        </p:sp>
      </p:grp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FD75B9E5-EE5C-4E32-9E60-B714CBB76ECF}"/>
              </a:ext>
            </a:extLst>
          </p:cNvPr>
          <p:cNvCxnSpPr>
            <a:cxnSpLocks/>
          </p:cNvCxnSpPr>
          <p:nvPr/>
        </p:nvCxnSpPr>
        <p:spPr>
          <a:xfrm flipV="1">
            <a:off x="3542877" y="1547012"/>
            <a:ext cx="0" cy="48902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que 4" descr="Ville">
            <a:extLst>
              <a:ext uri="{FF2B5EF4-FFF2-40B4-BE49-F238E27FC236}">
                <a16:creationId xmlns:a16="http://schemas.microsoft.com/office/drawing/2014/main" id="{F3337088-46EF-415E-9318-B3129BEF8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7321" y="1034894"/>
            <a:ext cx="850022" cy="850024"/>
          </a:xfrm>
          <a:prstGeom prst="rect">
            <a:avLst/>
          </a:prstGeom>
        </p:spPr>
      </p:pic>
      <p:pic>
        <p:nvPicPr>
          <p:cNvPr id="6" name="Graphique 5" descr="Plante">
            <a:extLst>
              <a:ext uri="{FF2B5EF4-FFF2-40B4-BE49-F238E27FC236}">
                <a16:creationId xmlns:a16="http://schemas.microsoft.com/office/drawing/2014/main" id="{DEFCA494-8CBF-4C06-93FB-7A3B895849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32249" y="4496807"/>
            <a:ext cx="674819" cy="674820"/>
          </a:xfrm>
          <a:prstGeom prst="rect">
            <a:avLst/>
          </a:prstGeom>
        </p:spPr>
      </p:pic>
      <p:pic>
        <p:nvPicPr>
          <p:cNvPr id="7" name="Graphique 6" descr="Scène de parc">
            <a:extLst>
              <a:ext uri="{FF2B5EF4-FFF2-40B4-BE49-F238E27FC236}">
                <a16:creationId xmlns:a16="http://schemas.microsoft.com/office/drawing/2014/main" id="{D48F24A3-0C2B-40D0-AD6B-F609C55889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87640" y="5414001"/>
            <a:ext cx="751133" cy="751133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5229AB12-1116-4377-8B68-251437A64BB3}"/>
              </a:ext>
            </a:extLst>
          </p:cNvPr>
          <p:cNvGrpSpPr/>
          <p:nvPr/>
        </p:nvGrpSpPr>
        <p:grpSpPr>
          <a:xfrm>
            <a:off x="3926689" y="3655699"/>
            <a:ext cx="811038" cy="787157"/>
            <a:chOff x="5154770" y="3802182"/>
            <a:chExt cx="785581" cy="699994"/>
          </a:xfrm>
        </p:grpSpPr>
        <p:pic>
          <p:nvPicPr>
            <p:cNvPr id="27" name="Graphique 26" descr="Fleur sans tige">
              <a:extLst>
                <a:ext uri="{FF2B5EF4-FFF2-40B4-BE49-F238E27FC236}">
                  <a16:creationId xmlns:a16="http://schemas.microsoft.com/office/drawing/2014/main" id="{9D290DC1-12FA-4A81-BF83-AF3F43E1C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54770" y="3802182"/>
              <a:ext cx="550303" cy="550303"/>
            </a:xfrm>
            <a:prstGeom prst="rect">
              <a:avLst/>
            </a:prstGeom>
          </p:spPr>
        </p:pic>
        <p:pic>
          <p:nvPicPr>
            <p:cNvPr id="28" name="Graphique 27" descr="Fleur sans tige">
              <a:extLst>
                <a:ext uri="{FF2B5EF4-FFF2-40B4-BE49-F238E27FC236}">
                  <a16:creationId xmlns:a16="http://schemas.microsoft.com/office/drawing/2014/main" id="{61736A8A-473E-463E-A534-E770E0116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457253" y="3905738"/>
              <a:ext cx="483098" cy="483098"/>
            </a:xfrm>
            <a:prstGeom prst="rect">
              <a:avLst/>
            </a:prstGeom>
          </p:spPr>
        </p:pic>
        <p:pic>
          <p:nvPicPr>
            <p:cNvPr id="29" name="Graphique 28" descr="Fleur sans tige">
              <a:extLst>
                <a:ext uri="{FF2B5EF4-FFF2-40B4-BE49-F238E27FC236}">
                  <a16:creationId xmlns:a16="http://schemas.microsoft.com/office/drawing/2014/main" id="{6CFCF651-7111-430E-AF19-67970F107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704495">
              <a:off x="5308709" y="4105812"/>
              <a:ext cx="396364" cy="396364"/>
            </a:xfrm>
            <a:prstGeom prst="rect">
              <a:avLst/>
            </a:prstGeom>
          </p:spPr>
        </p:pic>
      </p:grp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041A0B7F-9171-4263-83BD-16C7B450A1B3}"/>
              </a:ext>
            </a:extLst>
          </p:cNvPr>
          <p:cNvSpPr/>
          <p:nvPr/>
        </p:nvSpPr>
        <p:spPr>
          <a:xfrm>
            <a:off x="7672188" y="2026800"/>
            <a:ext cx="2504279" cy="707886"/>
          </a:xfrm>
          <a:prstGeom prst="roundRect">
            <a:avLst>
              <a:gd name="adj" fmla="val 1874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Abundance</a:t>
            </a:r>
            <a:r>
              <a:rPr lang="fr-FR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and </a:t>
            </a:r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diversity</a:t>
            </a:r>
            <a:r>
              <a:rPr lang="fr-FR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of </a:t>
            </a:r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wild</a:t>
            </a:r>
            <a:r>
              <a:rPr lang="fr-FR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</a:t>
            </a:r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pollinators</a:t>
            </a:r>
            <a:endParaRPr lang="fr-FR" b="1" dirty="0">
              <a:solidFill>
                <a:sysClr val="windowText" lastClr="000000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DDB4D70B-753B-4EB8-A2CD-6B4D0D27ECCC}"/>
              </a:ext>
            </a:extLst>
          </p:cNvPr>
          <p:cNvSpPr/>
          <p:nvPr/>
        </p:nvSpPr>
        <p:spPr>
          <a:xfrm rot="17820228">
            <a:off x="6022859" y="3072333"/>
            <a:ext cx="1922996" cy="607179"/>
          </a:xfrm>
          <a:custGeom>
            <a:avLst/>
            <a:gdLst>
              <a:gd name="connsiteX0" fmla="*/ 0 w 3598462"/>
              <a:gd name="connsiteY0" fmla="*/ 0 h 1625177"/>
              <a:gd name="connsiteX1" fmla="*/ 65314 w 3598462"/>
              <a:gd name="connsiteY1" fmla="*/ 18661 h 1625177"/>
              <a:gd name="connsiteX2" fmla="*/ 3275045 w 3598462"/>
              <a:gd name="connsiteY2" fmla="*/ 933061 h 1625177"/>
              <a:gd name="connsiteX3" fmla="*/ 3181739 w 3598462"/>
              <a:gd name="connsiteY3" fmla="*/ 1614196 h 1625177"/>
              <a:gd name="connsiteX4" fmla="*/ 569168 w 3598462"/>
              <a:gd name="connsiteY4" fmla="*/ 1371600 h 1625177"/>
              <a:gd name="connsiteX5" fmla="*/ 569168 w 3598462"/>
              <a:gd name="connsiteY5" fmla="*/ 1371600 h 1625177"/>
              <a:gd name="connsiteX0" fmla="*/ 0 w 3598462"/>
              <a:gd name="connsiteY0" fmla="*/ 0 h 1625177"/>
              <a:gd name="connsiteX1" fmla="*/ 3275045 w 3598462"/>
              <a:gd name="connsiteY1" fmla="*/ 933061 h 1625177"/>
              <a:gd name="connsiteX2" fmla="*/ 3181739 w 3598462"/>
              <a:gd name="connsiteY2" fmla="*/ 1614196 h 1625177"/>
              <a:gd name="connsiteX3" fmla="*/ 569168 w 3598462"/>
              <a:gd name="connsiteY3" fmla="*/ 1371600 h 1625177"/>
              <a:gd name="connsiteX4" fmla="*/ 569168 w 3598462"/>
              <a:gd name="connsiteY4" fmla="*/ 1371600 h 1625177"/>
              <a:gd name="connsiteX0" fmla="*/ 0 w 3277838"/>
              <a:gd name="connsiteY0" fmla="*/ 0 h 1371600"/>
              <a:gd name="connsiteX1" fmla="*/ 3275045 w 3277838"/>
              <a:gd name="connsiteY1" fmla="*/ 933061 h 1371600"/>
              <a:gd name="connsiteX2" fmla="*/ 569168 w 3277838"/>
              <a:gd name="connsiteY2" fmla="*/ 1371600 h 1371600"/>
              <a:gd name="connsiteX3" fmla="*/ 569168 w 3277838"/>
              <a:gd name="connsiteY3" fmla="*/ 1371600 h 1371600"/>
              <a:gd name="connsiteX0" fmla="*/ 0 w 3249587"/>
              <a:gd name="connsiteY0" fmla="*/ 0 h 1362269"/>
              <a:gd name="connsiteX1" fmla="*/ 3247054 w 3249587"/>
              <a:gd name="connsiteY1" fmla="*/ 923730 h 1362269"/>
              <a:gd name="connsiteX2" fmla="*/ 541177 w 3249587"/>
              <a:gd name="connsiteY2" fmla="*/ 1362269 h 1362269"/>
              <a:gd name="connsiteX3" fmla="*/ 541177 w 3249587"/>
              <a:gd name="connsiteY3" fmla="*/ 1362269 h 1362269"/>
              <a:gd name="connsiteX0" fmla="*/ 0 w 3249455"/>
              <a:gd name="connsiteY0" fmla="*/ 0 h 2118048"/>
              <a:gd name="connsiteX1" fmla="*/ 3247054 w 3249455"/>
              <a:gd name="connsiteY1" fmla="*/ 923730 h 2118048"/>
              <a:gd name="connsiteX2" fmla="*/ 541177 w 3249455"/>
              <a:gd name="connsiteY2" fmla="*/ 1362269 h 2118048"/>
              <a:gd name="connsiteX3" fmla="*/ 1343609 w 3249455"/>
              <a:gd name="connsiteY3" fmla="*/ 2118048 h 2118048"/>
              <a:gd name="connsiteX0" fmla="*/ 0 w 3249455"/>
              <a:gd name="connsiteY0" fmla="*/ 0 h 1362269"/>
              <a:gd name="connsiteX1" fmla="*/ 3247054 w 3249455"/>
              <a:gd name="connsiteY1" fmla="*/ 923730 h 1362269"/>
              <a:gd name="connsiteX2" fmla="*/ 541177 w 3249455"/>
              <a:gd name="connsiteY2" fmla="*/ 1362269 h 1362269"/>
              <a:gd name="connsiteX0" fmla="*/ 0 w 3270068"/>
              <a:gd name="connsiteY0" fmla="*/ 0 h 2901820"/>
              <a:gd name="connsiteX1" fmla="*/ 3247054 w 3270068"/>
              <a:gd name="connsiteY1" fmla="*/ 923730 h 2901820"/>
              <a:gd name="connsiteX2" fmla="*/ 1446246 w 3270068"/>
              <a:gd name="connsiteY2" fmla="*/ 2901820 h 2901820"/>
              <a:gd name="connsiteX0" fmla="*/ 0 w 1527973"/>
              <a:gd name="connsiteY0" fmla="*/ 0 h 2901820"/>
              <a:gd name="connsiteX1" fmla="*/ 830425 w 1527973"/>
              <a:gd name="connsiteY1" fmla="*/ 1362269 h 2901820"/>
              <a:gd name="connsiteX2" fmla="*/ 1446246 w 1527973"/>
              <a:gd name="connsiteY2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94320"/>
              <a:gd name="connsiteY0" fmla="*/ 0 h 1698172"/>
              <a:gd name="connsiteX1" fmla="*/ 1194320 w 1194320"/>
              <a:gd name="connsiteY1" fmla="*/ 1698172 h 1698172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420523"/>
              <a:gd name="connsiteY0" fmla="*/ 0 h 535863"/>
              <a:gd name="connsiteX1" fmla="*/ 1420523 w 1420523"/>
              <a:gd name="connsiteY1" fmla="*/ 535863 h 535863"/>
              <a:gd name="connsiteX0" fmla="*/ 0 w 1458623"/>
              <a:gd name="connsiteY0" fmla="*/ 0 h 542213"/>
              <a:gd name="connsiteX1" fmla="*/ 1458623 w 1458623"/>
              <a:gd name="connsiteY1" fmla="*/ 542213 h 542213"/>
              <a:gd name="connsiteX0" fmla="*/ 0 w 1458623"/>
              <a:gd name="connsiteY0" fmla="*/ 0 h 548474"/>
              <a:gd name="connsiteX1" fmla="*/ 1458623 w 1458623"/>
              <a:gd name="connsiteY1" fmla="*/ 542213 h 548474"/>
              <a:gd name="connsiteX0" fmla="*/ 0 w 1439573"/>
              <a:gd name="connsiteY0" fmla="*/ 0 h 548474"/>
              <a:gd name="connsiteX1" fmla="*/ 1439573 w 1439573"/>
              <a:gd name="connsiteY1" fmla="*/ 542213 h 54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39573" h="548474">
                <a:moveTo>
                  <a:pt x="0" y="0"/>
                </a:moveTo>
                <a:cubicBezTo>
                  <a:pt x="640703" y="52873"/>
                  <a:pt x="764723" y="613554"/>
                  <a:pt x="1439573" y="542213"/>
                </a:cubicBezTo>
              </a:path>
            </a:pathLst>
          </a:custGeom>
          <a:noFill/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Bahnschrift SemiCondensed" panose="020B0502040204020203" pitchFamily="34" charset="0"/>
            </a:endParaRPr>
          </a:p>
        </p:txBody>
      </p:sp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A1EEA3DE-0751-4F92-A9C4-17EAA46CDEF1}"/>
              </a:ext>
            </a:extLst>
          </p:cNvPr>
          <p:cNvSpPr/>
          <p:nvPr/>
        </p:nvSpPr>
        <p:spPr>
          <a:xfrm rot="599486">
            <a:off x="6295581" y="3750585"/>
            <a:ext cx="1255461" cy="846150"/>
          </a:xfrm>
          <a:custGeom>
            <a:avLst/>
            <a:gdLst>
              <a:gd name="connsiteX0" fmla="*/ 0 w 3598462"/>
              <a:gd name="connsiteY0" fmla="*/ 0 h 1625177"/>
              <a:gd name="connsiteX1" fmla="*/ 65314 w 3598462"/>
              <a:gd name="connsiteY1" fmla="*/ 18661 h 1625177"/>
              <a:gd name="connsiteX2" fmla="*/ 3275045 w 3598462"/>
              <a:gd name="connsiteY2" fmla="*/ 933061 h 1625177"/>
              <a:gd name="connsiteX3" fmla="*/ 3181739 w 3598462"/>
              <a:gd name="connsiteY3" fmla="*/ 1614196 h 1625177"/>
              <a:gd name="connsiteX4" fmla="*/ 569168 w 3598462"/>
              <a:gd name="connsiteY4" fmla="*/ 1371600 h 1625177"/>
              <a:gd name="connsiteX5" fmla="*/ 569168 w 3598462"/>
              <a:gd name="connsiteY5" fmla="*/ 1371600 h 1625177"/>
              <a:gd name="connsiteX0" fmla="*/ 0 w 3598462"/>
              <a:gd name="connsiteY0" fmla="*/ 0 h 1625177"/>
              <a:gd name="connsiteX1" fmla="*/ 3275045 w 3598462"/>
              <a:gd name="connsiteY1" fmla="*/ 933061 h 1625177"/>
              <a:gd name="connsiteX2" fmla="*/ 3181739 w 3598462"/>
              <a:gd name="connsiteY2" fmla="*/ 1614196 h 1625177"/>
              <a:gd name="connsiteX3" fmla="*/ 569168 w 3598462"/>
              <a:gd name="connsiteY3" fmla="*/ 1371600 h 1625177"/>
              <a:gd name="connsiteX4" fmla="*/ 569168 w 3598462"/>
              <a:gd name="connsiteY4" fmla="*/ 1371600 h 1625177"/>
              <a:gd name="connsiteX0" fmla="*/ 0 w 3277838"/>
              <a:gd name="connsiteY0" fmla="*/ 0 h 1371600"/>
              <a:gd name="connsiteX1" fmla="*/ 3275045 w 3277838"/>
              <a:gd name="connsiteY1" fmla="*/ 933061 h 1371600"/>
              <a:gd name="connsiteX2" fmla="*/ 569168 w 3277838"/>
              <a:gd name="connsiteY2" fmla="*/ 1371600 h 1371600"/>
              <a:gd name="connsiteX3" fmla="*/ 569168 w 3277838"/>
              <a:gd name="connsiteY3" fmla="*/ 1371600 h 1371600"/>
              <a:gd name="connsiteX0" fmla="*/ 0 w 3249587"/>
              <a:gd name="connsiteY0" fmla="*/ 0 h 1362269"/>
              <a:gd name="connsiteX1" fmla="*/ 3247054 w 3249587"/>
              <a:gd name="connsiteY1" fmla="*/ 923730 h 1362269"/>
              <a:gd name="connsiteX2" fmla="*/ 541177 w 3249587"/>
              <a:gd name="connsiteY2" fmla="*/ 1362269 h 1362269"/>
              <a:gd name="connsiteX3" fmla="*/ 541177 w 3249587"/>
              <a:gd name="connsiteY3" fmla="*/ 1362269 h 1362269"/>
              <a:gd name="connsiteX0" fmla="*/ 0 w 3249455"/>
              <a:gd name="connsiteY0" fmla="*/ 0 h 2118048"/>
              <a:gd name="connsiteX1" fmla="*/ 3247054 w 3249455"/>
              <a:gd name="connsiteY1" fmla="*/ 923730 h 2118048"/>
              <a:gd name="connsiteX2" fmla="*/ 541177 w 3249455"/>
              <a:gd name="connsiteY2" fmla="*/ 1362269 h 2118048"/>
              <a:gd name="connsiteX3" fmla="*/ 1343609 w 3249455"/>
              <a:gd name="connsiteY3" fmla="*/ 2118048 h 2118048"/>
              <a:gd name="connsiteX0" fmla="*/ 0 w 3249455"/>
              <a:gd name="connsiteY0" fmla="*/ 0 h 1362269"/>
              <a:gd name="connsiteX1" fmla="*/ 3247054 w 3249455"/>
              <a:gd name="connsiteY1" fmla="*/ 923730 h 1362269"/>
              <a:gd name="connsiteX2" fmla="*/ 541177 w 3249455"/>
              <a:gd name="connsiteY2" fmla="*/ 1362269 h 1362269"/>
              <a:gd name="connsiteX0" fmla="*/ 0 w 3270068"/>
              <a:gd name="connsiteY0" fmla="*/ 0 h 2901820"/>
              <a:gd name="connsiteX1" fmla="*/ 3247054 w 3270068"/>
              <a:gd name="connsiteY1" fmla="*/ 923730 h 2901820"/>
              <a:gd name="connsiteX2" fmla="*/ 1446246 w 3270068"/>
              <a:gd name="connsiteY2" fmla="*/ 2901820 h 2901820"/>
              <a:gd name="connsiteX0" fmla="*/ 0 w 1527973"/>
              <a:gd name="connsiteY0" fmla="*/ 0 h 2901820"/>
              <a:gd name="connsiteX1" fmla="*/ 830425 w 1527973"/>
              <a:gd name="connsiteY1" fmla="*/ 1362269 h 2901820"/>
              <a:gd name="connsiteX2" fmla="*/ 1446246 w 1527973"/>
              <a:gd name="connsiteY2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94320"/>
              <a:gd name="connsiteY0" fmla="*/ 0 h 1698172"/>
              <a:gd name="connsiteX1" fmla="*/ 1194320 w 1194320"/>
              <a:gd name="connsiteY1" fmla="*/ 1698172 h 1698172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334279"/>
              <a:gd name="connsiteY0" fmla="*/ 389486 h 393360"/>
              <a:gd name="connsiteX1" fmla="*/ 1334279 w 1334279"/>
              <a:gd name="connsiteY1" fmla="*/ 6932 h 393360"/>
              <a:gd name="connsiteX0" fmla="*/ 0 w 1550179"/>
              <a:gd name="connsiteY0" fmla="*/ 345642 h 349864"/>
              <a:gd name="connsiteX1" fmla="*/ 1550179 w 1550179"/>
              <a:gd name="connsiteY1" fmla="*/ 7538 h 349864"/>
              <a:gd name="connsiteX0" fmla="*/ 0 w 1550179"/>
              <a:gd name="connsiteY0" fmla="*/ 338104 h 343642"/>
              <a:gd name="connsiteX1" fmla="*/ 1550179 w 1550179"/>
              <a:gd name="connsiteY1" fmla="*/ 0 h 343642"/>
              <a:gd name="connsiteX0" fmla="*/ 0 w 1556529"/>
              <a:gd name="connsiteY0" fmla="*/ 357154 h 362428"/>
              <a:gd name="connsiteX1" fmla="*/ 1556529 w 1556529"/>
              <a:gd name="connsiteY1" fmla="*/ 0 h 362428"/>
              <a:gd name="connsiteX0" fmla="*/ 0 w 1404129"/>
              <a:gd name="connsiteY0" fmla="*/ 341279 h 346771"/>
              <a:gd name="connsiteX1" fmla="*/ 1404129 w 1404129"/>
              <a:gd name="connsiteY1" fmla="*/ 0 h 346771"/>
              <a:gd name="connsiteX0" fmla="*/ 0 w 1435879"/>
              <a:gd name="connsiteY0" fmla="*/ 341279 h 346771"/>
              <a:gd name="connsiteX1" fmla="*/ 1435879 w 1435879"/>
              <a:gd name="connsiteY1" fmla="*/ 0 h 346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35879" h="346771">
                <a:moveTo>
                  <a:pt x="0" y="341279"/>
                </a:moveTo>
                <a:cubicBezTo>
                  <a:pt x="640703" y="394152"/>
                  <a:pt x="761029" y="49116"/>
                  <a:pt x="1435879" y="0"/>
                </a:cubicBezTo>
              </a:path>
            </a:pathLst>
          </a:custGeom>
          <a:noFill/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Bahnschrift SemiCondensed" panose="020B0502040204020203" pitchFamily="34" charset="0"/>
            </a:endParaRPr>
          </a:p>
        </p:txBody>
      </p:sp>
      <p:sp>
        <p:nvSpPr>
          <p:cNvPr id="16" name="Forme libre : forme 15">
            <a:extLst>
              <a:ext uri="{FF2B5EF4-FFF2-40B4-BE49-F238E27FC236}">
                <a16:creationId xmlns:a16="http://schemas.microsoft.com/office/drawing/2014/main" id="{D5BC1EB3-94FA-448D-A4CA-F79CD9052C8C}"/>
              </a:ext>
            </a:extLst>
          </p:cNvPr>
          <p:cNvSpPr/>
          <p:nvPr/>
        </p:nvSpPr>
        <p:spPr>
          <a:xfrm rot="429195">
            <a:off x="6252376" y="1895149"/>
            <a:ext cx="1510372" cy="539772"/>
          </a:xfrm>
          <a:custGeom>
            <a:avLst/>
            <a:gdLst>
              <a:gd name="connsiteX0" fmla="*/ 0 w 3598462"/>
              <a:gd name="connsiteY0" fmla="*/ 0 h 1625177"/>
              <a:gd name="connsiteX1" fmla="*/ 65314 w 3598462"/>
              <a:gd name="connsiteY1" fmla="*/ 18661 h 1625177"/>
              <a:gd name="connsiteX2" fmla="*/ 3275045 w 3598462"/>
              <a:gd name="connsiteY2" fmla="*/ 933061 h 1625177"/>
              <a:gd name="connsiteX3" fmla="*/ 3181739 w 3598462"/>
              <a:gd name="connsiteY3" fmla="*/ 1614196 h 1625177"/>
              <a:gd name="connsiteX4" fmla="*/ 569168 w 3598462"/>
              <a:gd name="connsiteY4" fmla="*/ 1371600 h 1625177"/>
              <a:gd name="connsiteX5" fmla="*/ 569168 w 3598462"/>
              <a:gd name="connsiteY5" fmla="*/ 1371600 h 1625177"/>
              <a:gd name="connsiteX0" fmla="*/ 0 w 3598462"/>
              <a:gd name="connsiteY0" fmla="*/ 0 h 1625177"/>
              <a:gd name="connsiteX1" fmla="*/ 3275045 w 3598462"/>
              <a:gd name="connsiteY1" fmla="*/ 933061 h 1625177"/>
              <a:gd name="connsiteX2" fmla="*/ 3181739 w 3598462"/>
              <a:gd name="connsiteY2" fmla="*/ 1614196 h 1625177"/>
              <a:gd name="connsiteX3" fmla="*/ 569168 w 3598462"/>
              <a:gd name="connsiteY3" fmla="*/ 1371600 h 1625177"/>
              <a:gd name="connsiteX4" fmla="*/ 569168 w 3598462"/>
              <a:gd name="connsiteY4" fmla="*/ 1371600 h 1625177"/>
              <a:gd name="connsiteX0" fmla="*/ 0 w 3277838"/>
              <a:gd name="connsiteY0" fmla="*/ 0 h 1371600"/>
              <a:gd name="connsiteX1" fmla="*/ 3275045 w 3277838"/>
              <a:gd name="connsiteY1" fmla="*/ 933061 h 1371600"/>
              <a:gd name="connsiteX2" fmla="*/ 569168 w 3277838"/>
              <a:gd name="connsiteY2" fmla="*/ 1371600 h 1371600"/>
              <a:gd name="connsiteX3" fmla="*/ 569168 w 3277838"/>
              <a:gd name="connsiteY3" fmla="*/ 1371600 h 1371600"/>
              <a:gd name="connsiteX0" fmla="*/ 0 w 3249587"/>
              <a:gd name="connsiteY0" fmla="*/ 0 h 1362269"/>
              <a:gd name="connsiteX1" fmla="*/ 3247054 w 3249587"/>
              <a:gd name="connsiteY1" fmla="*/ 923730 h 1362269"/>
              <a:gd name="connsiteX2" fmla="*/ 541177 w 3249587"/>
              <a:gd name="connsiteY2" fmla="*/ 1362269 h 1362269"/>
              <a:gd name="connsiteX3" fmla="*/ 541177 w 3249587"/>
              <a:gd name="connsiteY3" fmla="*/ 1362269 h 1362269"/>
              <a:gd name="connsiteX0" fmla="*/ 0 w 3249455"/>
              <a:gd name="connsiteY0" fmla="*/ 0 h 2118048"/>
              <a:gd name="connsiteX1" fmla="*/ 3247054 w 3249455"/>
              <a:gd name="connsiteY1" fmla="*/ 923730 h 2118048"/>
              <a:gd name="connsiteX2" fmla="*/ 541177 w 3249455"/>
              <a:gd name="connsiteY2" fmla="*/ 1362269 h 2118048"/>
              <a:gd name="connsiteX3" fmla="*/ 1343609 w 3249455"/>
              <a:gd name="connsiteY3" fmla="*/ 2118048 h 2118048"/>
              <a:gd name="connsiteX0" fmla="*/ 0 w 3249455"/>
              <a:gd name="connsiteY0" fmla="*/ 0 h 1362269"/>
              <a:gd name="connsiteX1" fmla="*/ 3247054 w 3249455"/>
              <a:gd name="connsiteY1" fmla="*/ 923730 h 1362269"/>
              <a:gd name="connsiteX2" fmla="*/ 541177 w 3249455"/>
              <a:gd name="connsiteY2" fmla="*/ 1362269 h 1362269"/>
              <a:gd name="connsiteX0" fmla="*/ 0 w 3270068"/>
              <a:gd name="connsiteY0" fmla="*/ 0 h 2901820"/>
              <a:gd name="connsiteX1" fmla="*/ 3247054 w 3270068"/>
              <a:gd name="connsiteY1" fmla="*/ 923730 h 2901820"/>
              <a:gd name="connsiteX2" fmla="*/ 1446246 w 3270068"/>
              <a:gd name="connsiteY2" fmla="*/ 2901820 h 2901820"/>
              <a:gd name="connsiteX0" fmla="*/ 0 w 1527973"/>
              <a:gd name="connsiteY0" fmla="*/ 0 h 2901820"/>
              <a:gd name="connsiteX1" fmla="*/ 830425 w 1527973"/>
              <a:gd name="connsiteY1" fmla="*/ 1362269 h 2901820"/>
              <a:gd name="connsiteX2" fmla="*/ 1446246 w 1527973"/>
              <a:gd name="connsiteY2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819471"/>
              <a:gd name="connsiteY0" fmla="*/ 0 h 466530"/>
              <a:gd name="connsiteX1" fmla="*/ 1819471 w 1819471"/>
              <a:gd name="connsiteY1" fmla="*/ 466530 h 466530"/>
              <a:gd name="connsiteX0" fmla="*/ 0 w 1819471"/>
              <a:gd name="connsiteY0" fmla="*/ 0 h 466530"/>
              <a:gd name="connsiteX1" fmla="*/ 1819471 w 1819471"/>
              <a:gd name="connsiteY1" fmla="*/ 466530 h 466530"/>
              <a:gd name="connsiteX0" fmla="*/ 0 w 1819471"/>
              <a:gd name="connsiteY0" fmla="*/ 0 h 466530"/>
              <a:gd name="connsiteX1" fmla="*/ 1819471 w 1819471"/>
              <a:gd name="connsiteY1" fmla="*/ 466530 h 466530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43406"/>
              <a:gd name="connsiteY0" fmla="*/ 0 h 307910"/>
              <a:gd name="connsiteX1" fmla="*/ 2043406 w 2043406"/>
              <a:gd name="connsiteY1" fmla="*/ 307910 h 307910"/>
              <a:gd name="connsiteX0" fmla="*/ 0 w 2090059"/>
              <a:gd name="connsiteY0" fmla="*/ 0 h 307910"/>
              <a:gd name="connsiteX1" fmla="*/ 2090059 w 2090059"/>
              <a:gd name="connsiteY1" fmla="*/ 307910 h 30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0059" h="307910">
                <a:moveTo>
                  <a:pt x="0" y="0"/>
                </a:moveTo>
                <a:cubicBezTo>
                  <a:pt x="1041919" y="24881"/>
                  <a:pt x="1262744" y="87087"/>
                  <a:pt x="2090059" y="307910"/>
                </a:cubicBezTo>
              </a:path>
            </a:pathLst>
          </a:custGeom>
          <a:noFill/>
          <a:ln w="762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Bahnschrift SemiCondensed" panose="020B0502040204020203" pitchFamily="34" charset="0"/>
            </a:endParaRPr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C6CB6992-5AD4-4801-9E58-243253BC1966}"/>
              </a:ext>
            </a:extLst>
          </p:cNvPr>
          <p:cNvSpPr/>
          <p:nvPr/>
        </p:nvSpPr>
        <p:spPr>
          <a:xfrm rot="21327144">
            <a:off x="6326329" y="5545021"/>
            <a:ext cx="1464825" cy="409395"/>
          </a:xfrm>
          <a:custGeom>
            <a:avLst/>
            <a:gdLst>
              <a:gd name="connsiteX0" fmla="*/ 0 w 3598462"/>
              <a:gd name="connsiteY0" fmla="*/ 0 h 1625177"/>
              <a:gd name="connsiteX1" fmla="*/ 65314 w 3598462"/>
              <a:gd name="connsiteY1" fmla="*/ 18661 h 1625177"/>
              <a:gd name="connsiteX2" fmla="*/ 3275045 w 3598462"/>
              <a:gd name="connsiteY2" fmla="*/ 933061 h 1625177"/>
              <a:gd name="connsiteX3" fmla="*/ 3181739 w 3598462"/>
              <a:gd name="connsiteY3" fmla="*/ 1614196 h 1625177"/>
              <a:gd name="connsiteX4" fmla="*/ 569168 w 3598462"/>
              <a:gd name="connsiteY4" fmla="*/ 1371600 h 1625177"/>
              <a:gd name="connsiteX5" fmla="*/ 569168 w 3598462"/>
              <a:gd name="connsiteY5" fmla="*/ 1371600 h 1625177"/>
              <a:gd name="connsiteX0" fmla="*/ 0 w 3598462"/>
              <a:gd name="connsiteY0" fmla="*/ 0 h 1625177"/>
              <a:gd name="connsiteX1" fmla="*/ 3275045 w 3598462"/>
              <a:gd name="connsiteY1" fmla="*/ 933061 h 1625177"/>
              <a:gd name="connsiteX2" fmla="*/ 3181739 w 3598462"/>
              <a:gd name="connsiteY2" fmla="*/ 1614196 h 1625177"/>
              <a:gd name="connsiteX3" fmla="*/ 569168 w 3598462"/>
              <a:gd name="connsiteY3" fmla="*/ 1371600 h 1625177"/>
              <a:gd name="connsiteX4" fmla="*/ 569168 w 3598462"/>
              <a:gd name="connsiteY4" fmla="*/ 1371600 h 1625177"/>
              <a:gd name="connsiteX0" fmla="*/ 0 w 3277838"/>
              <a:gd name="connsiteY0" fmla="*/ 0 h 1371600"/>
              <a:gd name="connsiteX1" fmla="*/ 3275045 w 3277838"/>
              <a:gd name="connsiteY1" fmla="*/ 933061 h 1371600"/>
              <a:gd name="connsiteX2" fmla="*/ 569168 w 3277838"/>
              <a:gd name="connsiteY2" fmla="*/ 1371600 h 1371600"/>
              <a:gd name="connsiteX3" fmla="*/ 569168 w 3277838"/>
              <a:gd name="connsiteY3" fmla="*/ 1371600 h 1371600"/>
              <a:gd name="connsiteX0" fmla="*/ 0 w 3249587"/>
              <a:gd name="connsiteY0" fmla="*/ 0 h 1362269"/>
              <a:gd name="connsiteX1" fmla="*/ 3247054 w 3249587"/>
              <a:gd name="connsiteY1" fmla="*/ 923730 h 1362269"/>
              <a:gd name="connsiteX2" fmla="*/ 541177 w 3249587"/>
              <a:gd name="connsiteY2" fmla="*/ 1362269 h 1362269"/>
              <a:gd name="connsiteX3" fmla="*/ 541177 w 3249587"/>
              <a:gd name="connsiteY3" fmla="*/ 1362269 h 1362269"/>
              <a:gd name="connsiteX0" fmla="*/ 0 w 3249455"/>
              <a:gd name="connsiteY0" fmla="*/ 0 h 2118048"/>
              <a:gd name="connsiteX1" fmla="*/ 3247054 w 3249455"/>
              <a:gd name="connsiteY1" fmla="*/ 923730 h 2118048"/>
              <a:gd name="connsiteX2" fmla="*/ 541177 w 3249455"/>
              <a:gd name="connsiteY2" fmla="*/ 1362269 h 2118048"/>
              <a:gd name="connsiteX3" fmla="*/ 1343609 w 3249455"/>
              <a:gd name="connsiteY3" fmla="*/ 2118048 h 2118048"/>
              <a:gd name="connsiteX0" fmla="*/ 0 w 3249455"/>
              <a:gd name="connsiteY0" fmla="*/ 0 h 1362269"/>
              <a:gd name="connsiteX1" fmla="*/ 3247054 w 3249455"/>
              <a:gd name="connsiteY1" fmla="*/ 923730 h 1362269"/>
              <a:gd name="connsiteX2" fmla="*/ 541177 w 3249455"/>
              <a:gd name="connsiteY2" fmla="*/ 1362269 h 1362269"/>
              <a:gd name="connsiteX0" fmla="*/ 0 w 3270068"/>
              <a:gd name="connsiteY0" fmla="*/ 0 h 2901820"/>
              <a:gd name="connsiteX1" fmla="*/ 3247054 w 3270068"/>
              <a:gd name="connsiteY1" fmla="*/ 923730 h 2901820"/>
              <a:gd name="connsiteX2" fmla="*/ 1446246 w 3270068"/>
              <a:gd name="connsiteY2" fmla="*/ 2901820 h 2901820"/>
              <a:gd name="connsiteX0" fmla="*/ 0 w 1527973"/>
              <a:gd name="connsiteY0" fmla="*/ 0 h 2901820"/>
              <a:gd name="connsiteX1" fmla="*/ 830425 w 1527973"/>
              <a:gd name="connsiteY1" fmla="*/ 1362269 h 2901820"/>
              <a:gd name="connsiteX2" fmla="*/ 1446246 w 1527973"/>
              <a:gd name="connsiteY2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94320"/>
              <a:gd name="connsiteY0" fmla="*/ 0 h 1698172"/>
              <a:gd name="connsiteX1" fmla="*/ 1194320 w 1194320"/>
              <a:gd name="connsiteY1" fmla="*/ 1698172 h 1698172"/>
              <a:gd name="connsiteX0" fmla="*/ 0 w 1688842"/>
              <a:gd name="connsiteY0" fmla="*/ 682406 h 682889"/>
              <a:gd name="connsiteX1" fmla="*/ 1688842 w 1688842"/>
              <a:gd name="connsiteY1" fmla="*/ 57255 h 682889"/>
              <a:gd name="connsiteX0" fmla="*/ 0 w 1688842"/>
              <a:gd name="connsiteY0" fmla="*/ 637522 h 638114"/>
              <a:gd name="connsiteX1" fmla="*/ 1688842 w 1688842"/>
              <a:gd name="connsiteY1" fmla="*/ 12371 h 638114"/>
              <a:gd name="connsiteX0" fmla="*/ 0 w 1688842"/>
              <a:gd name="connsiteY0" fmla="*/ 627120 h 627774"/>
              <a:gd name="connsiteX1" fmla="*/ 1688842 w 1688842"/>
              <a:gd name="connsiteY1" fmla="*/ 1969 h 627774"/>
              <a:gd name="connsiteX0" fmla="*/ 0 w 1772818"/>
              <a:gd name="connsiteY0" fmla="*/ 645730 h 646367"/>
              <a:gd name="connsiteX1" fmla="*/ 1772818 w 1772818"/>
              <a:gd name="connsiteY1" fmla="*/ 1918 h 646367"/>
              <a:gd name="connsiteX0" fmla="*/ 0 w 1726165"/>
              <a:gd name="connsiteY0" fmla="*/ 655037 h 655666"/>
              <a:gd name="connsiteX1" fmla="*/ 1726165 w 1726165"/>
              <a:gd name="connsiteY1" fmla="*/ 1894 h 655666"/>
              <a:gd name="connsiteX0" fmla="*/ 0 w 1894116"/>
              <a:gd name="connsiteY0" fmla="*/ 785384 h 785918"/>
              <a:gd name="connsiteX1" fmla="*/ 1894116 w 1894116"/>
              <a:gd name="connsiteY1" fmla="*/ 1613 h 785918"/>
              <a:gd name="connsiteX0" fmla="*/ 0 w 1950100"/>
              <a:gd name="connsiteY0" fmla="*/ 785384 h 785918"/>
              <a:gd name="connsiteX1" fmla="*/ 1950100 w 1950100"/>
              <a:gd name="connsiteY1" fmla="*/ 1613 h 785918"/>
              <a:gd name="connsiteX0" fmla="*/ 0 w 1987422"/>
              <a:gd name="connsiteY0" fmla="*/ 804012 h 804535"/>
              <a:gd name="connsiteX1" fmla="*/ 1987422 w 1987422"/>
              <a:gd name="connsiteY1" fmla="*/ 1580 h 804535"/>
              <a:gd name="connsiteX0" fmla="*/ 0 w 1987422"/>
              <a:gd name="connsiteY0" fmla="*/ 804012 h 804535"/>
              <a:gd name="connsiteX1" fmla="*/ 1987422 w 1987422"/>
              <a:gd name="connsiteY1" fmla="*/ 1580 h 80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87422" h="804535">
                <a:moveTo>
                  <a:pt x="0" y="804012"/>
                </a:moveTo>
                <a:cubicBezTo>
                  <a:pt x="1041919" y="828893"/>
                  <a:pt x="1038808" y="-41961"/>
                  <a:pt x="1987422" y="1580"/>
                </a:cubicBezTo>
              </a:path>
            </a:pathLst>
          </a:custGeom>
          <a:noFill/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Bahnschrift SemiCondensed" panose="020B0502040204020203" pitchFamily="34" charset="0"/>
            </a:endParaRPr>
          </a:p>
        </p:txBody>
      </p:sp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C26092CD-05D9-49F9-B7EB-8FA5BB184CE5}"/>
              </a:ext>
            </a:extLst>
          </p:cNvPr>
          <p:cNvSpPr/>
          <p:nvPr/>
        </p:nvSpPr>
        <p:spPr>
          <a:xfrm rot="21354278">
            <a:off x="6411722" y="2863587"/>
            <a:ext cx="2501789" cy="2484864"/>
          </a:xfrm>
          <a:custGeom>
            <a:avLst/>
            <a:gdLst>
              <a:gd name="connsiteX0" fmla="*/ 0 w 3598462"/>
              <a:gd name="connsiteY0" fmla="*/ 0 h 1625177"/>
              <a:gd name="connsiteX1" fmla="*/ 65314 w 3598462"/>
              <a:gd name="connsiteY1" fmla="*/ 18661 h 1625177"/>
              <a:gd name="connsiteX2" fmla="*/ 3275045 w 3598462"/>
              <a:gd name="connsiteY2" fmla="*/ 933061 h 1625177"/>
              <a:gd name="connsiteX3" fmla="*/ 3181739 w 3598462"/>
              <a:gd name="connsiteY3" fmla="*/ 1614196 h 1625177"/>
              <a:gd name="connsiteX4" fmla="*/ 569168 w 3598462"/>
              <a:gd name="connsiteY4" fmla="*/ 1371600 h 1625177"/>
              <a:gd name="connsiteX5" fmla="*/ 569168 w 3598462"/>
              <a:gd name="connsiteY5" fmla="*/ 1371600 h 1625177"/>
              <a:gd name="connsiteX0" fmla="*/ 0 w 3598462"/>
              <a:gd name="connsiteY0" fmla="*/ 0 h 1625177"/>
              <a:gd name="connsiteX1" fmla="*/ 3275045 w 3598462"/>
              <a:gd name="connsiteY1" fmla="*/ 933061 h 1625177"/>
              <a:gd name="connsiteX2" fmla="*/ 3181739 w 3598462"/>
              <a:gd name="connsiteY2" fmla="*/ 1614196 h 1625177"/>
              <a:gd name="connsiteX3" fmla="*/ 569168 w 3598462"/>
              <a:gd name="connsiteY3" fmla="*/ 1371600 h 1625177"/>
              <a:gd name="connsiteX4" fmla="*/ 569168 w 3598462"/>
              <a:gd name="connsiteY4" fmla="*/ 1371600 h 1625177"/>
              <a:gd name="connsiteX0" fmla="*/ 0 w 3277838"/>
              <a:gd name="connsiteY0" fmla="*/ 0 h 1371600"/>
              <a:gd name="connsiteX1" fmla="*/ 3275045 w 3277838"/>
              <a:gd name="connsiteY1" fmla="*/ 933061 h 1371600"/>
              <a:gd name="connsiteX2" fmla="*/ 569168 w 3277838"/>
              <a:gd name="connsiteY2" fmla="*/ 1371600 h 1371600"/>
              <a:gd name="connsiteX3" fmla="*/ 569168 w 3277838"/>
              <a:gd name="connsiteY3" fmla="*/ 1371600 h 1371600"/>
              <a:gd name="connsiteX0" fmla="*/ 0 w 3249587"/>
              <a:gd name="connsiteY0" fmla="*/ 0 h 1362269"/>
              <a:gd name="connsiteX1" fmla="*/ 3247054 w 3249587"/>
              <a:gd name="connsiteY1" fmla="*/ 923730 h 1362269"/>
              <a:gd name="connsiteX2" fmla="*/ 541177 w 3249587"/>
              <a:gd name="connsiteY2" fmla="*/ 1362269 h 1362269"/>
              <a:gd name="connsiteX3" fmla="*/ 541177 w 3249587"/>
              <a:gd name="connsiteY3" fmla="*/ 1362269 h 1362269"/>
              <a:gd name="connsiteX0" fmla="*/ 0 w 3249455"/>
              <a:gd name="connsiteY0" fmla="*/ 0 h 2118048"/>
              <a:gd name="connsiteX1" fmla="*/ 3247054 w 3249455"/>
              <a:gd name="connsiteY1" fmla="*/ 923730 h 2118048"/>
              <a:gd name="connsiteX2" fmla="*/ 541177 w 3249455"/>
              <a:gd name="connsiteY2" fmla="*/ 1362269 h 2118048"/>
              <a:gd name="connsiteX3" fmla="*/ 1343609 w 3249455"/>
              <a:gd name="connsiteY3" fmla="*/ 2118048 h 2118048"/>
              <a:gd name="connsiteX0" fmla="*/ 0 w 3249455"/>
              <a:gd name="connsiteY0" fmla="*/ 0 h 1362269"/>
              <a:gd name="connsiteX1" fmla="*/ 3247054 w 3249455"/>
              <a:gd name="connsiteY1" fmla="*/ 923730 h 1362269"/>
              <a:gd name="connsiteX2" fmla="*/ 541177 w 3249455"/>
              <a:gd name="connsiteY2" fmla="*/ 1362269 h 1362269"/>
              <a:gd name="connsiteX0" fmla="*/ 0 w 3270068"/>
              <a:gd name="connsiteY0" fmla="*/ 0 h 2901820"/>
              <a:gd name="connsiteX1" fmla="*/ 3247054 w 3270068"/>
              <a:gd name="connsiteY1" fmla="*/ 923730 h 2901820"/>
              <a:gd name="connsiteX2" fmla="*/ 1446246 w 3270068"/>
              <a:gd name="connsiteY2" fmla="*/ 2901820 h 2901820"/>
              <a:gd name="connsiteX0" fmla="*/ 0 w 1527973"/>
              <a:gd name="connsiteY0" fmla="*/ 0 h 2901820"/>
              <a:gd name="connsiteX1" fmla="*/ 830425 w 1527973"/>
              <a:gd name="connsiteY1" fmla="*/ 1362269 h 2901820"/>
              <a:gd name="connsiteX2" fmla="*/ 1446246 w 1527973"/>
              <a:gd name="connsiteY2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38336"/>
              <a:gd name="connsiteY0" fmla="*/ 0 h 1782147"/>
              <a:gd name="connsiteX1" fmla="*/ 1138336 w 1138336"/>
              <a:gd name="connsiteY1" fmla="*/ 1782147 h 1782147"/>
              <a:gd name="connsiteX0" fmla="*/ 0 w 1194320"/>
              <a:gd name="connsiteY0" fmla="*/ 0 h 1698172"/>
              <a:gd name="connsiteX1" fmla="*/ 1194320 w 1194320"/>
              <a:gd name="connsiteY1" fmla="*/ 1698172 h 1698172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156998"/>
              <a:gd name="connsiteY0" fmla="*/ 0 h 643813"/>
              <a:gd name="connsiteX1" fmla="*/ 1156998 w 1156998"/>
              <a:gd name="connsiteY1" fmla="*/ 643813 h 643813"/>
              <a:gd name="connsiteX0" fmla="*/ 0 w 1642190"/>
              <a:gd name="connsiteY0" fmla="*/ 1700223 h 1701351"/>
              <a:gd name="connsiteX1" fmla="*/ 1642190 w 1642190"/>
              <a:gd name="connsiteY1" fmla="*/ 2052 h 1701351"/>
              <a:gd name="connsiteX0" fmla="*/ 0 w 1642190"/>
              <a:gd name="connsiteY0" fmla="*/ 1701380 h 1702497"/>
              <a:gd name="connsiteX1" fmla="*/ 1642190 w 1642190"/>
              <a:gd name="connsiteY1" fmla="*/ 3209 h 1702497"/>
              <a:gd name="connsiteX0" fmla="*/ 0 w 1725968"/>
              <a:gd name="connsiteY0" fmla="*/ 1710665 h 1711777"/>
              <a:gd name="connsiteX1" fmla="*/ 1725968 w 1725968"/>
              <a:gd name="connsiteY1" fmla="*/ 3193 h 1711777"/>
              <a:gd name="connsiteX0" fmla="*/ 0 w 2061079"/>
              <a:gd name="connsiteY0" fmla="*/ 1794235 h 1795299"/>
              <a:gd name="connsiteX1" fmla="*/ 2061079 w 2061079"/>
              <a:gd name="connsiteY1" fmla="*/ 3059 h 1795299"/>
              <a:gd name="connsiteX0" fmla="*/ 0 w 1967993"/>
              <a:gd name="connsiteY0" fmla="*/ 1794235 h 1795299"/>
              <a:gd name="connsiteX1" fmla="*/ 1967993 w 1967993"/>
              <a:gd name="connsiteY1" fmla="*/ 3059 h 1795299"/>
              <a:gd name="connsiteX0" fmla="*/ 0 w 1967993"/>
              <a:gd name="connsiteY0" fmla="*/ 1791176 h 1792375"/>
              <a:gd name="connsiteX1" fmla="*/ 1967993 w 1967993"/>
              <a:gd name="connsiteY1" fmla="*/ 0 h 1792375"/>
              <a:gd name="connsiteX0" fmla="*/ 0 w 2014536"/>
              <a:gd name="connsiteY0" fmla="*/ 1884180 h 1885319"/>
              <a:gd name="connsiteX1" fmla="*/ 2014536 w 2014536"/>
              <a:gd name="connsiteY1" fmla="*/ 0 h 1885319"/>
              <a:gd name="connsiteX0" fmla="*/ 0 w 1995919"/>
              <a:gd name="connsiteY0" fmla="*/ 1809777 h 1810963"/>
              <a:gd name="connsiteX1" fmla="*/ 1995919 w 1995919"/>
              <a:gd name="connsiteY1" fmla="*/ 0 h 1810963"/>
              <a:gd name="connsiteX0" fmla="*/ 0 w 2005228"/>
              <a:gd name="connsiteY0" fmla="*/ 1865580 h 1866731"/>
              <a:gd name="connsiteX1" fmla="*/ 2005228 w 2005228"/>
              <a:gd name="connsiteY1" fmla="*/ 0 h 186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5228" h="1866731">
                <a:moveTo>
                  <a:pt x="0" y="1865580"/>
                </a:moveTo>
                <a:cubicBezTo>
                  <a:pt x="640703" y="1918453"/>
                  <a:pt x="1131239" y="133015"/>
                  <a:pt x="2005228" y="0"/>
                </a:cubicBezTo>
              </a:path>
            </a:pathLst>
          </a:custGeom>
          <a:noFill/>
          <a:ln w="7620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Bahnschrift SemiCondensed" panose="020B0502040204020203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0383E66-8003-495F-BF9B-B48386AC81FD}"/>
              </a:ext>
            </a:extLst>
          </p:cNvPr>
          <p:cNvSpPr/>
          <p:nvPr/>
        </p:nvSpPr>
        <p:spPr>
          <a:xfrm>
            <a:off x="4494825" y="1226931"/>
            <a:ext cx="1436257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Impervious</a:t>
            </a: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surfaces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8775A24-7C88-4697-A316-471D2ED04F43}"/>
              </a:ext>
            </a:extLst>
          </p:cNvPr>
          <p:cNvSpPr/>
          <p:nvPr/>
        </p:nvSpPr>
        <p:spPr>
          <a:xfrm>
            <a:off x="4532241" y="5380924"/>
            <a:ext cx="17946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Size and </a:t>
            </a: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connectivity</a:t>
            </a: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of </a:t>
            </a: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greenspaces</a:t>
            </a:r>
            <a:endParaRPr lang="fr-FR" sz="1600" b="1" dirty="0">
              <a:solidFill>
                <a:sysClr val="windowText" lastClr="000000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2512BF-B041-4C40-8125-B3FE3F84681E}"/>
              </a:ext>
            </a:extLst>
          </p:cNvPr>
          <p:cNvSpPr/>
          <p:nvPr/>
        </p:nvSpPr>
        <p:spPr>
          <a:xfrm>
            <a:off x="4622658" y="3807611"/>
            <a:ext cx="1537481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Plant </a:t>
            </a: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species</a:t>
            </a: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</a:t>
            </a: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diversity</a:t>
            </a:r>
            <a:endParaRPr lang="fr-FR" sz="1600" b="1" dirty="0">
              <a:solidFill>
                <a:sysClr val="windowText" lastClr="000000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BD1A03-CFF5-4281-AFE0-9FD8F485EE5A}"/>
              </a:ext>
            </a:extLst>
          </p:cNvPr>
          <p:cNvSpPr/>
          <p:nvPr/>
        </p:nvSpPr>
        <p:spPr>
          <a:xfrm>
            <a:off x="4654458" y="4726611"/>
            <a:ext cx="153748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Wild plants</a:t>
            </a:r>
          </a:p>
        </p:txBody>
      </p:sp>
      <p:sp>
        <p:nvSpPr>
          <p:cNvPr id="77" name="Text Box 3">
            <a:extLst>
              <a:ext uri="{FF2B5EF4-FFF2-40B4-BE49-F238E27FC236}">
                <a16:creationId xmlns:a16="http://schemas.microsoft.com/office/drawing/2014/main" id="{90300E4D-E6EA-4209-97F0-64BDE50FD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9485" y="127491"/>
            <a:ext cx="10244315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 err="1">
                <a:latin typeface="Arial" pitchFamily="34" charset="0"/>
                <a:cs typeface="Arial" pitchFamily="34" charset="0"/>
              </a:rPr>
              <a:t>Take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-home message: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management practices for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greenspaces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?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BFCA090-F958-4251-8B35-F703EEE7F7F5}"/>
              </a:ext>
            </a:extLst>
          </p:cNvPr>
          <p:cNvSpPr/>
          <p:nvPr/>
        </p:nvSpPr>
        <p:spPr>
          <a:xfrm>
            <a:off x="6737664" y="1962725"/>
            <a:ext cx="2571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1720D971-D5C2-434A-95CF-2893345DF938}"/>
              </a:ext>
            </a:extLst>
          </p:cNvPr>
          <p:cNvSpPr txBox="1"/>
          <p:nvPr/>
        </p:nvSpPr>
        <p:spPr>
          <a:xfrm>
            <a:off x="6569602" y="5154604"/>
            <a:ext cx="122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</a:t>
            </a:r>
            <a:r>
              <a:rPr lang="fr-FR" sz="4800" b="1" dirty="0">
                <a:solidFill>
                  <a:srgbClr val="00B050"/>
                </a:solidFill>
              </a:rPr>
              <a:t>+ 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9F671732-2FC3-4C09-92B0-B1E2679F043A}"/>
              </a:ext>
            </a:extLst>
          </p:cNvPr>
          <p:cNvSpPr txBox="1"/>
          <p:nvPr/>
        </p:nvSpPr>
        <p:spPr>
          <a:xfrm>
            <a:off x="4568316" y="5667783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     </a:t>
            </a:r>
          </a:p>
        </p:txBody>
      </p:sp>
      <p:sp>
        <p:nvSpPr>
          <p:cNvPr id="84" name="Rectangle : coins arrondis 83">
            <a:extLst>
              <a:ext uri="{FF2B5EF4-FFF2-40B4-BE49-F238E27FC236}">
                <a16:creationId xmlns:a16="http://schemas.microsoft.com/office/drawing/2014/main" id="{DC6977FA-AFBD-42DC-B0AF-E24C35211EEC}"/>
              </a:ext>
            </a:extLst>
          </p:cNvPr>
          <p:cNvSpPr/>
          <p:nvPr/>
        </p:nvSpPr>
        <p:spPr>
          <a:xfrm>
            <a:off x="7841542" y="5057546"/>
            <a:ext cx="2262437" cy="707886"/>
          </a:xfrm>
          <a:prstGeom prst="roundRect">
            <a:avLst>
              <a:gd name="adj" fmla="val 1874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Urban pollination </a:t>
            </a:r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function</a:t>
            </a:r>
            <a:endParaRPr lang="fr-FR" b="1" dirty="0">
              <a:solidFill>
                <a:sysClr val="windowText" lastClr="000000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85" name="Rectangle : coins arrondis 84">
            <a:extLst>
              <a:ext uri="{FF2B5EF4-FFF2-40B4-BE49-F238E27FC236}">
                <a16:creationId xmlns:a16="http://schemas.microsoft.com/office/drawing/2014/main" id="{C1B64EA0-28CA-4572-B51D-A6D1755EC36F}"/>
              </a:ext>
            </a:extLst>
          </p:cNvPr>
          <p:cNvSpPr/>
          <p:nvPr/>
        </p:nvSpPr>
        <p:spPr>
          <a:xfrm>
            <a:off x="7683168" y="3473856"/>
            <a:ext cx="2504279" cy="707886"/>
          </a:xfrm>
          <a:prstGeom prst="roundRect">
            <a:avLst>
              <a:gd name="adj" fmla="val 1874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Pollinator</a:t>
            </a:r>
            <a:r>
              <a:rPr lang="fr-FR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</a:t>
            </a:r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functional</a:t>
            </a:r>
            <a:r>
              <a:rPr lang="fr-FR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</a:t>
            </a:r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diversity</a:t>
            </a:r>
            <a:r>
              <a:rPr lang="fr-FR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– rare </a:t>
            </a:r>
            <a:r>
              <a:rPr lang="fr-FR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species</a:t>
            </a:r>
            <a:endParaRPr lang="fr-FR" b="1" dirty="0">
              <a:solidFill>
                <a:sysClr val="windowText" lastClr="000000"/>
              </a:solidFill>
              <a:latin typeface="Bahnschrift SemiCondensed" panose="020B0502040204020203" pitchFamily="34" charset="0"/>
            </a:endParaRPr>
          </a:p>
        </p:txBody>
      </p:sp>
      <p:pic>
        <p:nvPicPr>
          <p:cNvPr id="86" name="Graphique 85" descr="Ruche">
            <a:extLst>
              <a:ext uri="{FF2B5EF4-FFF2-40B4-BE49-F238E27FC236}">
                <a16:creationId xmlns:a16="http://schemas.microsoft.com/office/drawing/2014/main" id="{928B4019-437D-4C71-B063-B7583921F17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769620" y="1813140"/>
            <a:ext cx="854338" cy="854338"/>
          </a:xfrm>
          <a:prstGeom prst="rect">
            <a:avLst/>
          </a:prstGeom>
        </p:spPr>
      </p:pic>
      <p:pic>
        <p:nvPicPr>
          <p:cNvPr id="88" name="Image 87">
            <a:extLst>
              <a:ext uri="{FF2B5EF4-FFF2-40B4-BE49-F238E27FC236}">
                <a16:creationId xmlns:a16="http://schemas.microsoft.com/office/drawing/2014/main" id="{1C5DB729-C132-4EF6-94AD-5FF4366CFE0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3760127" y="2784741"/>
            <a:ext cx="1035935" cy="776951"/>
          </a:xfrm>
          <a:prstGeom prst="rect">
            <a:avLst/>
          </a:pr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2004A64C-9DB4-4655-98EF-BF32032B2545}"/>
              </a:ext>
            </a:extLst>
          </p:cNvPr>
          <p:cNvSpPr/>
          <p:nvPr/>
        </p:nvSpPr>
        <p:spPr>
          <a:xfrm>
            <a:off x="4566097" y="2024847"/>
            <a:ext cx="1537481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Honeybee</a:t>
            </a: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 </a:t>
            </a: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density</a:t>
            </a:r>
            <a:endParaRPr lang="fr-FR" sz="1600" b="1" dirty="0">
              <a:solidFill>
                <a:sysClr val="windowText" lastClr="000000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8800C26B-0A0E-4C14-9453-572AA8B10C15}"/>
              </a:ext>
            </a:extLst>
          </p:cNvPr>
          <p:cNvSpPr/>
          <p:nvPr/>
        </p:nvSpPr>
        <p:spPr>
          <a:xfrm>
            <a:off x="4620644" y="2971147"/>
            <a:ext cx="1537481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Bee </a:t>
            </a:r>
            <a:r>
              <a:rPr lang="fr-FR" sz="1600" b="1" dirty="0" err="1">
                <a:solidFill>
                  <a:sysClr val="windowText" lastClr="000000"/>
                </a:solidFill>
                <a:latin typeface="Bahnschrift SemiCondensed" panose="020B0502040204020203" pitchFamily="34" charset="0"/>
              </a:rPr>
              <a:t>hotels</a:t>
            </a:r>
            <a:endParaRPr lang="fr-FR" sz="1600" b="1" dirty="0">
              <a:solidFill>
                <a:sysClr val="windowText" lastClr="000000"/>
              </a:solidFill>
              <a:latin typeface="Bahnschrift SemiCondensed" panose="020B0502040204020203" pitchFamily="34" charset="0"/>
            </a:endParaRPr>
          </a:p>
        </p:txBody>
      </p:sp>
      <p:sp>
        <p:nvSpPr>
          <p:cNvPr id="91" name="Forme libre : forme 90">
            <a:extLst>
              <a:ext uri="{FF2B5EF4-FFF2-40B4-BE49-F238E27FC236}">
                <a16:creationId xmlns:a16="http://schemas.microsoft.com/office/drawing/2014/main" id="{DBAE0404-5D47-46D7-8B75-1FFA70C3ACAE}"/>
              </a:ext>
            </a:extLst>
          </p:cNvPr>
          <p:cNvSpPr/>
          <p:nvPr/>
        </p:nvSpPr>
        <p:spPr>
          <a:xfrm rot="1029673">
            <a:off x="6074927" y="2648046"/>
            <a:ext cx="1677604" cy="679584"/>
          </a:xfrm>
          <a:custGeom>
            <a:avLst/>
            <a:gdLst>
              <a:gd name="connsiteX0" fmla="*/ 0 w 3598462"/>
              <a:gd name="connsiteY0" fmla="*/ 0 h 1625177"/>
              <a:gd name="connsiteX1" fmla="*/ 65314 w 3598462"/>
              <a:gd name="connsiteY1" fmla="*/ 18661 h 1625177"/>
              <a:gd name="connsiteX2" fmla="*/ 3275045 w 3598462"/>
              <a:gd name="connsiteY2" fmla="*/ 933061 h 1625177"/>
              <a:gd name="connsiteX3" fmla="*/ 3181739 w 3598462"/>
              <a:gd name="connsiteY3" fmla="*/ 1614196 h 1625177"/>
              <a:gd name="connsiteX4" fmla="*/ 569168 w 3598462"/>
              <a:gd name="connsiteY4" fmla="*/ 1371600 h 1625177"/>
              <a:gd name="connsiteX5" fmla="*/ 569168 w 3598462"/>
              <a:gd name="connsiteY5" fmla="*/ 1371600 h 1625177"/>
              <a:gd name="connsiteX0" fmla="*/ 0 w 3598462"/>
              <a:gd name="connsiteY0" fmla="*/ 0 h 1625177"/>
              <a:gd name="connsiteX1" fmla="*/ 3275045 w 3598462"/>
              <a:gd name="connsiteY1" fmla="*/ 933061 h 1625177"/>
              <a:gd name="connsiteX2" fmla="*/ 3181739 w 3598462"/>
              <a:gd name="connsiteY2" fmla="*/ 1614196 h 1625177"/>
              <a:gd name="connsiteX3" fmla="*/ 569168 w 3598462"/>
              <a:gd name="connsiteY3" fmla="*/ 1371600 h 1625177"/>
              <a:gd name="connsiteX4" fmla="*/ 569168 w 3598462"/>
              <a:gd name="connsiteY4" fmla="*/ 1371600 h 1625177"/>
              <a:gd name="connsiteX0" fmla="*/ 0 w 3277838"/>
              <a:gd name="connsiteY0" fmla="*/ 0 h 1371600"/>
              <a:gd name="connsiteX1" fmla="*/ 3275045 w 3277838"/>
              <a:gd name="connsiteY1" fmla="*/ 933061 h 1371600"/>
              <a:gd name="connsiteX2" fmla="*/ 569168 w 3277838"/>
              <a:gd name="connsiteY2" fmla="*/ 1371600 h 1371600"/>
              <a:gd name="connsiteX3" fmla="*/ 569168 w 3277838"/>
              <a:gd name="connsiteY3" fmla="*/ 1371600 h 1371600"/>
              <a:gd name="connsiteX0" fmla="*/ 0 w 3249587"/>
              <a:gd name="connsiteY0" fmla="*/ 0 h 1362269"/>
              <a:gd name="connsiteX1" fmla="*/ 3247054 w 3249587"/>
              <a:gd name="connsiteY1" fmla="*/ 923730 h 1362269"/>
              <a:gd name="connsiteX2" fmla="*/ 541177 w 3249587"/>
              <a:gd name="connsiteY2" fmla="*/ 1362269 h 1362269"/>
              <a:gd name="connsiteX3" fmla="*/ 541177 w 3249587"/>
              <a:gd name="connsiteY3" fmla="*/ 1362269 h 1362269"/>
              <a:gd name="connsiteX0" fmla="*/ 0 w 3249455"/>
              <a:gd name="connsiteY0" fmla="*/ 0 h 2118048"/>
              <a:gd name="connsiteX1" fmla="*/ 3247054 w 3249455"/>
              <a:gd name="connsiteY1" fmla="*/ 923730 h 2118048"/>
              <a:gd name="connsiteX2" fmla="*/ 541177 w 3249455"/>
              <a:gd name="connsiteY2" fmla="*/ 1362269 h 2118048"/>
              <a:gd name="connsiteX3" fmla="*/ 1343609 w 3249455"/>
              <a:gd name="connsiteY3" fmla="*/ 2118048 h 2118048"/>
              <a:gd name="connsiteX0" fmla="*/ 0 w 3249455"/>
              <a:gd name="connsiteY0" fmla="*/ 0 h 1362269"/>
              <a:gd name="connsiteX1" fmla="*/ 3247054 w 3249455"/>
              <a:gd name="connsiteY1" fmla="*/ 923730 h 1362269"/>
              <a:gd name="connsiteX2" fmla="*/ 541177 w 3249455"/>
              <a:gd name="connsiteY2" fmla="*/ 1362269 h 1362269"/>
              <a:gd name="connsiteX0" fmla="*/ 0 w 3270068"/>
              <a:gd name="connsiteY0" fmla="*/ 0 h 2901820"/>
              <a:gd name="connsiteX1" fmla="*/ 3247054 w 3270068"/>
              <a:gd name="connsiteY1" fmla="*/ 923730 h 2901820"/>
              <a:gd name="connsiteX2" fmla="*/ 1446246 w 3270068"/>
              <a:gd name="connsiteY2" fmla="*/ 2901820 h 2901820"/>
              <a:gd name="connsiteX0" fmla="*/ 0 w 1527973"/>
              <a:gd name="connsiteY0" fmla="*/ 0 h 2901820"/>
              <a:gd name="connsiteX1" fmla="*/ 830425 w 1527973"/>
              <a:gd name="connsiteY1" fmla="*/ 1362269 h 2901820"/>
              <a:gd name="connsiteX2" fmla="*/ 1446246 w 1527973"/>
              <a:gd name="connsiteY2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446246"/>
              <a:gd name="connsiteY0" fmla="*/ 0 h 2901820"/>
              <a:gd name="connsiteX1" fmla="*/ 1446246 w 1446246"/>
              <a:gd name="connsiteY1" fmla="*/ 2901820 h 2901820"/>
              <a:gd name="connsiteX0" fmla="*/ 0 w 1819471"/>
              <a:gd name="connsiteY0" fmla="*/ 0 h 466530"/>
              <a:gd name="connsiteX1" fmla="*/ 1819471 w 1819471"/>
              <a:gd name="connsiteY1" fmla="*/ 466530 h 466530"/>
              <a:gd name="connsiteX0" fmla="*/ 0 w 1819471"/>
              <a:gd name="connsiteY0" fmla="*/ 0 h 466530"/>
              <a:gd name="connsiteX1" fmla="*/ 1819471 w 1819471"/>
              <a:gd name="connsiteY1" fmla="*/ 466530 h 466530"/>
              <a:gd name="connsiteX0" fmla="*/ 0 w 1819471"/>
              <a:gd name="connsiteY0" fmla="*/ 0 h 466530"/>
              <a:gd name="connsiteX1" fmla="*/ 1819471 w 1819471"/>
              <a:gd name="connsiteY1" fmla="*/ 466530 h 466530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90059"/>
              <a:gd name="connsiteY0" fmla="*/ 0 h 289249"/>
              <a:gd name="connsiteX1" fmla="*/ 2090059 w 2090059"/>
              <a:gd name="connsiteY1" fmla="*/ 289249 h 289249"/>
              <a:gd name="connsiteX0" fmla="*/ 0 w 2043406"/>
              <a:gd name="connsiteY0" fmla="*/ 0 h 307910"/>
              <a:gd name="connsiteX1" fmla="*/ 2043406 w 2043406"/>
              <a:gd name="connsiteY1" fmla="*/ 307910 h 307910"/>
              <a:gd name="connsiteX0" fmla="*/ 0 w 2090059"/>
              <a:gd name="connsiteY0" fmla="*/ 0 h 307910"/>
              <a:gd name="connsiteX1" fmla="*/ 2090059 w 2090059"/>
              <a:gd name="connsiteY1" fmla="*/ 307910 h 30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0059" h="307910">
                <a:moveTo>
                  <a:pt x="0" y="0"/>
                </a:moveTo>
                <a:cubicBezTo>
                  <a:pt x="1041919" y="24881"/>
                  <a:pt x="1262744" y="87087"/>
                  <a:pt x="2090059" y="307910"/>
                </a:cubicBezTo>
              </a:path>
            </a:pathLst>
          </a:custGeom>
          <a:noFill/>
          <a:ln w="762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Bahnschrift SemiCondensed" panose="020B0502040204020203" pitchFamily="34" charset="0"/>
            </a:endParaRPr>
          </a:p>
        </p:txBody>
      </p: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B0AE5E5F-F60C-4C9B-9E55-FD1CC001C5B2}"/>
              </a:ext>
            </a:extLst>
          </p:cNvPr>
          <p:cNvCxnSpPr>
            <a:cxnSpLocks/>
          </p:cNvCxnSpPr>
          <p:nvPr/>
        </p:nvCxnSpPr>
        <p:spPr>
          <a:xfrm flipV="1">
            <a:off x="6050583" y="1233830"/>
            <a:ext cx="0" cy="2354945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11C83A6A-FF4A-4407-A6FC-49BEFAAF63A4}"/>
              </a:ext>
            </a:extLst>
          </p:cNvPr>
          <p:cNvCxnSpPr>
            <a:cxnSpLocks/>
          </p:cNvCxnSpPr>
          <p:nvPr/>
        </p:nvCxnSpPr>
        <p:spPr>
          <a:xfrm flipV="1">
            <a:off x="6065895" y="3723226"/>
            <a:ext cx="0" cy="1177473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30257B2A-5B87-472E-BF54-EACA79489E6D}"/>
              </a:ext>
            </a:extLst>
          </p:cNvPr>
          <p:cNvCxnSpPr>
            <a:cxnSpLocks/>
          </p:cNvCxnSpPr>
          <p:nvPr/>
        </p:nvCxnSpPr>
        <p:spPr>
          <a:xfrm flipV="1">
            <a:off x="6155669" y="5146130"/>
            <a:ext cx="0" cy="1177473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ZoneTexte 96">
            <a:extLst>
              <a:ext uri="{FF2B5EF4-FFF2-40B4-BE49-F238E27FC236}">
                <a16:creationId xmlns:a16="http://schemas.microsoft.com/office/drawing/2014/main" id="{EC36E82F-F3FE-4B6C-9DE1-8D188419D974}"/>
              </a:ext>
            </a:extLst>
          </p:cNvPr>
          <p:cNvSpPr txBox="1"/>
          <p:nvPr/>
        </p:nvSpPr>
        <p:spPr>
          <a:xfrm>
            <a:off x="6502450" y="3456031"/>
            <a:ext cx="122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</a:t>
            </a:r>
            <a:r>
              <a:rPr lang="fr-FR" sz="4800" b="1" dirty="0">
                <a:solidFill>
                  <a:srgbClr val="00B050"/>
                </a:solidFill>
              </a:rPr>
              <a:t>+ </a:t>
            </a:r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E26DBA34-C9A4-4F9F-BAF3-3EB70907B2D6}"/>
              </a:ext>
            </a:extLst>
          </p:cNvPr>
          <p:cNvSpPr txBox="1"/>
          <p:nvPr/>
        </p:nvSpPr>
        <p:spPr>
          <a:xfrm>
            <a:off x="6533498" y="4332640"/>
            <a:ext cx="122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</a:t>
            </a:r>
            <a:r>
              <a:rPr lang="fr-FR" sz="4800" b="1" dirty="0">
                <a:solidFill>
                  <a:srgbClr val="00B050"/>
                </a:solidFill>
              </a:rPr>
              <a:t>+ </a:t>
            </a:r>
          </a:p>
        </p:txBody>
      </p:sp>
    </p:spTree>
    <p:extLst>
      <p:ext uri="{BB962C8B-B14F-4D97-AF65-F5344CB8AC3E}">
        <p14:creationId xmlns:p14="http://schemas.microsoft.com/office/powerpoint/2010/main" val="30071098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544CE87-7E3E-45F9-B7E5-109CCD27E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22" y="-570701"/>
            <a:ext cx="12324522" cy="8335168"/>
          </a:xfrm>
          <a:prstGeom prst="rect">
            <a:avLst/>
          </a:prstGeom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31DF293C-FED7-42A8-8AC8-1F1B86BE9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62" y="551241"/>
            <a:ext cx="5243938" cy="1200329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600" b="1" dirty="0" err="1">
                <a:latin typeface="Arial" pitchFamily="34" charset="0"/>
                <a:cs typeface="Arial" pitchFamily="34" charset="0"/>
              </a:rPr>
              <a:t>Thanks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for </a:t>
            </a:r>
            <a:r>
              <a:rPr lang="fr-FR" sz="3600" b="1" dirty="0" err="1">
                <a:latin typeface="Arial" pitchFamily="34" charset="0"/>
                <a:cs typeface="Arial" pitchFamily="34" charset="0"/>
              </a:rPr>
              <a:t>your</a:t>
            </a:r>
            <a:r>
              <a:rPr lang="fr-FR" sz="3600" b="1" dirty="0">
                <a:latin typeface="Arial" pitchFamily="34" charset="0"/>
                <a:cs typeface="Arial" pitchFamily="34" charset="0"/>
              </a:rPr>
              <a:t> attention !</a:t>
            </a:r>
            <a:endParaRPr lang="fr-FR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CCC6414F-FEAA-4627-82FC-185D48058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565841" flipH="1">
            <a:off x="2128155" y="2965814"/>
            <a:ext cx="1711960" cy="1840358"/>
          </a:xfrm>
          <a:prstGeom prst="rect">
            <a:avLst/>
          </a:prstGeom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CA98B7E5-C264-471D-8414-F374522B69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40569" y="3596883"/>
            <a:ext cx="1554026" cy="1090545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3DC2403E-1B86-452E-8323-8032949C50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25252" y="2000893"/>
            <a:ext cx="1368711" cy="136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27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8A7447B3-0059-4AB4-B2A3-33A6CCDFB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6662" y="551241"/>
            <a:ext cx="5243938" cy="1200329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600" b="1" dirty="0">
                <a:latin typeface="Arial" pitchFamily="34" charset="0"/>
                <a:cs typeface="Arial" pitchFamily="34" charset="0"/>
              </a:rPr>
              <a:t>Diapos supplémentaires</a:t>
            </a:r>
            <a:endParaRPr lang="fr-FR" sz="36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808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368F6421-EF85-4D29-96AB-6AC477FFB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368" y="267669"/>
            <a:ext cx="10641495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In Great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Britain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: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wild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communities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are more diverse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than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those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of semi-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natural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or agricultural habitats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6B01000-A2CE-4077-9354-98D1D5CEE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21" y="5618923"/>
            <a:ext cx="7125288" cy="116683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051A08D-3BAE-49AD-8CA3-EC8D736F4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761" y="5731595"/>
            <a:ext cx="3872753" cy="94149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736BE33-06E4-4B5B-9E9D-0D9723930F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975" y="1697561"/>
            <a:ext cx="4576163" cy="392136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0045532-7E9B-4294-8E09-3AEC3B536B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2998" y="2029763"/>
            <a:ext cx="960977" cy="285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19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id="{2316A943-660D-4333-BD6C-59064961B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9522" y="182031"/>
            <a:ext cx="6865397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A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comparison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of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human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-made mass and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overall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living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biomass</a:t>
            </a:r>
            <a:endParaRPr lang="fr-FR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FC9E416-8097-441B-82AD-4BD664CA85C4}"/>
              </a:ext>
            </a:extLst>
          </p:cNvPr>
          <p:cNvSpPr txBox="1"/>
          <p:nvPr/>
        </p:nvSpPr>
        <p:spPr>
          <a:xfrm>
            <a:off x="5965795" y="2707423"/>
            <a:ext cx="59036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3200" dirty="0" err="1"/>
              <a:t>Since</a:t>
            </a:r>
            <a:r>
              <a:rPr lang="fr-FR" sz="3200" dirty="0"/>
              <a:t> 2020: </a:t>
            </a:r>
            <a:r>
              <a:rPr lang="fr-FR" sz="3200" dirty="0" err="1"/>
              <a:t>human</a:t>
            </a:r>
            <a:r>
              <a:rPr lang="fr-FR" sz="3200" dirty="0"/>
              <a:t> made mass </a:t>
            </a:r>
            <a:r>
              <a:rPr lang="fr-FR" sz="3200" dirty="0" err="1"/>
              <a:t>exceeds</a:t>
            </a:r>
            <a:r>
              <a:rPr lang="fr-FR" sz="3200" dirty="0"/>
              <a:t> the </a:t>
            </a:r>
            <a:r>
              <a:rPr lang="fr-FR" sz="3200" dirty="0" err="1"/>
              <a:t>overall</a:t>
            </a:r>
            <a:r>
              <a:rPr lang="fr-FR" sz="3200" dirty="0"/>
              <a:t> living </a:t>
            </a:r>
            <a:r>
              <a:rPr lang="fr-FR" sz="3200" dirty="0" err="1"/>
              <a:t>biomass</a:t>
            </a:r>
            <a:r>
              <a:rPr lang="fr-FR" sz="3200" dirty="0"/>
              <a:t> on </a:t>
            </a:r>
            <a:r>
              <a:rPr lang="fr-FR" sz="3200" dirty="0" err="1"/>
              <a:t>Earth</a:t>
            </a:r>
            <a:endParaRPr lang="fr-FR" sz="3200" dirty="0"/>
          </a:p>
          <a:p>
            <a:endParaRPr lang="fr-FR" sz="3200" dirty="0"/>
          </a:p>
          <a:p>
            <a:endParaRPr lang="fr-FR" sz="3200" dirty="0"/>
          </a:p>
          <a:p>
            <a:endParaRPr lang="fr-FR" sz="3200" dirty="0"/>
          </a:p>
          <a:p>
            <a:r>
              <a:rPr lang="fr-FR" sz="1600" i="1" dirty="0" err="1"/>
              <a:t>Elhacham</a:t>
            </a:r>
            <a:r>
              <a:rPr lang="fr-FR" sz="1600" i="1" dirty="0"/>
              <a:t> et al., Nature, 2020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0334212-3823-4224-950B-74B94DCEC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3" y="1286187"/>
            <a:ext cx="4811583" cy="557181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48129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3329" y="357786"/>
            <a:ext cx="9965342" cy="584775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urban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filtering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on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pollinator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communities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?</a:t>
            </a:r>
            <a:endParaRPr lang="fr-FR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644092" y="2062507"/>
            <a:ext cx="2376264" cy="40011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/>
              <a:t>Natural habitats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4827854" y="4488622"/>
            <a:ext cx="216024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/>
              <a:t>Urban habitats</a:t>
            </a:r>
          </a:p>
        </p:txBody>
      </p:sp>
      <p:cxnSp>
        <p:nvCxnSpPr>
          <p:cNvPr id="11" name="Connecteur droit 10"/>
          <p:cNvCxnSpPr/>
          <p:nvPr/>
        </p:nvCxnSpPr>
        <p:spPr>
          <a:xfrm>
            <a:off x="7287009" y="3582564"/>
            <a:ext cx="2818900" cy="9551"/>
          </a:xfrm>
          <a:prstGeom prst="line">
            <a:avLst/>
          </a:prstGeom>
          <a:ln w="571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3233339" y="3250115"/>
            <a:ext cx="4268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rgbClr val="0070C0"/>
                </a:solidFill>
              </a:rPr>
              <a:t>Environmental</a:t>
            </a:r>
            <a:r>
              <a:rPr lang="fr-FR" sz="2800" b="1" dirty="0">
                <a:solidFill>
                  <a:srgbClr val="0070C0"/>
                </a:solidFill>
              </a:rPr>
              <a:t> </a:t>
            </a:r>
            <a:r>
              <a:rPr lang="fr-FR" sz="2800" b="1" dirty="0" err="1">
                <a:solidFill>
                  <a:srgbClr val="0070C0"/>
                </a:solidFill>
              </a:rPr>
              <a:t>filtering</a:t>
            </a:r>
            <a:endParaRPr lang="fr-FR" sz="2800" b="1" dirty="0">
              <a:solidFill>
                <a:srgbClr val="0070C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772358" y="5838733"/>
            <a:ext cx="10466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u="sng" dirty="0" err="1"/>
              <a:t>Hypothesis</a:t>
            </a:r>
            <a:r>
              <a:rPr lang="fr-FR" sz="2800" b="1" i="1" u="sng" dirty="0"/>
              <a:t>:</a:t>
            </a:r>
            <a:r>
              <a:rPr lang="fr-FR" sz="2800" b="1" i="1" dirty="0"/>
              <a:t> </a:t>
            </a:r>
            <a:r>
              <a:rPr lang="fr-FR" sz="2800" b="1" i="1" dirty="0" err="1"/>
              <a:t>species</a:t>
            </a:r>
            <a:r>
              <a:rPr lang="fr-FR" sz="2800" b="1" i="1" dirty="0"/>
              <a:t> and traits assemblages </a:t>
            </a:r>
            <a:r>
              <a:rPr lang="fr-FR" sz="2800" b="1" i="1" dirty="0" err="1"/>
              <a:t>specific</a:t>
            </a:r>
            <a:r>
              <a:rPr lang="fr-FR" sz="2800" b="1" i="1" dirty="0"/>
              <a:t> to </a:t>
            </a:r>
            <a:r>
              <a:rPr lang="fr-FR" sz="2800" b="1" i="1" dirty="0" err="1"/>
              <a:t>urban</a:t>
            </a:r>
            <a:r>
              <a:rPr lang="fr-FR" sz="2800" b="1" i="1" dirty="0"/>
              <a:t> habitats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8263" y="1080656"/>
            <a:ext cx="2488048" cy="2107066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5860" y="4292949"/>
            <a:ext cx="877476" cy="720385"/>
          </a:xfrm>
          <a:prstGeom prst="rect">
            <a:avLst/>
          </a:prstGeom>
          <a:noFill/>
          <a:ln w="57150">
            <a:solidFill>
              <a:srgbClr val="808080"/>
            </a:solidFill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7590851" y="3306375"/>
            <a:ext cx="434562" cy="55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C3E42E8D-0F51-4ED1-9587-9BE83A74F6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346" t="383" r="17223" b="74690"/>
          <a:stretch/>
        </p:blipFill>
        <p:spPr>
          <a:xfrm>
            <a:off x="2315689" y="1458151"/>
            <a:ext cx="2163192" cy="173292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EE1A96A0-A83B-43AF-8CBD-28A1FED9C57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718" t="-964" r="59419" b="76037"/>
          <a:stretch/>
        </p:blipFill>
        <p:spPr>
          <a:xfrm>
            <a:off x="2281323" y="3695743"/>
            <a:ext cx="2163191" cy="1891252"/>
          </a:xfrm>
          <a:prstGeom prst="rect">
            <a:avLst/>
          </a:prstGeom>
          <a:noFill/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859D35E2-AF1C-4CDE-B2D4-5FA0B5BE2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9028774" y="3524712"/>
            <a:ext cx="434562" cy="55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07569" y="4290646"/>
            <a:ext cx="715107" cy="738553"/>
          </a:xfrm>
          <a:prstGeom prst="rect">
            <a:avLst/>
          </a:prstGeom>
          <a:noFill/>
          <a:ln w="57150">
            <a:solidFill>
              <a:srgbClr val="80808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19394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4167" y="4857760"/>
            <a:ext cx="6241227" cy="182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442" y="1498013"/>
            <a:ext cx="4542705" cy="31653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3128" y="1425692"/>
            <a:ext cx="5347087" cy="290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10134" y="242818"/>
            <a:ext cx="9249013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In Ile-de-France: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communities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host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significantly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fewer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rare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species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141125" y="4263867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% of </a:t>
            </a:r>
            <a:r>
              <a:rPr lang="fr-FR" b="1" dirty="0" err="1"/>
              <a:t>urban</a:t>
            </a:r>
            <a:r>
              <a:rPr lang="fr-FR" b="1" dirty="0"/>
              <a:t> habitats</a:t>
            </a:r>
          </a:p>
        </p:txBody>
      </p:sp>
    </p:spTree>
    <p:extLst>
      <p:ext uri="{BB962C8B-B14F-4D97-AF65-F5344CB8AC3E}">
        <p14:creationId xmlns:p14="http://schemas.microsoft.com/office/powerpoint/2010/main" val="16225006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8F0A104-1615-4E39-9ED8-1923A9ABD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07" y="1234210"/>
            <a:ext cx="5662191" cy="4821911"/>
          </a:xfrm>
          <a:prstGeom prst="rect">
            <a:avLst/>
          </a:prstGeom>
        </p:spPr>
      </p:pic>
      <p:sp>
        <p:nvSpPr>
          <p:cNvPr id="3" name="Text Box 3">
            <a:extLst>
              <a:ext uri="{FF2B5EF4-FFF2-40B4-BE49-F238E27FC236}">
                <a16:creationId xmlns:a16="http://schemas.microsoft.com/office/drawing/2014/main" id="{5D8C8FBC-6B63-4FCB-ADA7-5CC768710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3209" y="262358"/>
            <a:ext cx="8060803" cy="939571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fr-FR" sz="28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plant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species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should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be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favoured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in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Parisian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green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spaces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?</a:t>
            </a:r>
            <a:endParaRPr lang="fr-FR" sz="28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0E1ACE1-2CDD-4CBB-9FB3-DEA8700D7B9D}"/>
              </a:ext>
            </a:extLst>
          </p:cNvPr>
          <p:cNvSpPr txBox="1"/>
          <p:nvPr/>
        </p:nvSpPr>
        <p:spPr>
          <a:xfrm>
            <a:off x="8202294" y="2847461"/>
            <a:ext cx="3374188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fr-FR" sz="2400" b="1" dirty="0" err="1">
                <a:latin typeface="Bahnschrift SemiCondensed" panose="020B0502040204020203" pitchFamily="34" charset="0"/>
              </a:rPr>
              <a:t>Specialist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  <a:r>
              <a:rPr lang="fr-FR" sz="2400" b="1" dirty="0" err="1">
                <a:latin typeface="Bahnschrift SemiCondensed" panose="020B0502040204020203" pitchFamily="34" charset="0"/>
              </a:rPr>
              <a:t>polllinator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  <a:r>
              <a:rPr lang="fr-FR" sz="2400" b="1" dirty="0" err="1">
                <a:latin typeface="Bahnschrift SemiCondensed" panose="020B0502040204020203" pitchFamily="34" charset="0"/>
              </a:rPr>
              <a:t>species</a:t>
            </a:r>
            <a:r>
              <a:rPr lang="fr-FR" sz="2400" b="1" dirty="0">
                <a:latin typeface="Bahnschrift SemiCondensed" panose="020B0502040204020203" pitchFamily="34" charset="0"/>
              </a:rPr>
              <a:t> </a:t>
            </a:r>
            <a:r>
              <a:rPr lang="fr-FR" sz="2400" dirty="0" err="1">
                <a:latin typeface="Bahnschrift SemiCondensed" panose="020B0502040204020203" pitchFamily="34" charset="0"/>
              </a:rPr>
              <a:t>depend</a:t>
            </a:r>
            <a:r>
              <a:rPr lang="fr-FR" sz="2400" dirty="0">
                <a:latin typeface="Bahnschrift SemiCondensed" panose="020B0502040204020203" pitchFamily="34" charset="0"/>
              </a:rPr>
              <a:t> on </a:t>
            </a:r>
            <a:r>
              <a:rPr lang="fr-FR" sz="2400" dirty="0" err="1">
                <a:latin typeface="Bahnschrift SemiCondensed" panose="020B0502040204020203" pitchFamily="34" charset="0"/>
              </a:rPr>
              <a:t>wild</a:t>
            </a:r>
            <a:r>
              <a:rPr lang="fr-FR" sz="2400" dirty="0">
                <a:latin typeface="Bahnschrift SemiCondensed" panose="020B0502040204020203" pitchFamily="34" charset="0"/>
              </a:rPr>
              <a:t> plant </a:t>
            </a:r>
            <a:r>
              <a:rPr lang="fr-FR" sz="2400" dirty="0" err="1">
                <a:latin typeface="Bahnschrift SemiCondensed" panose="020B0502040204020203" pitchFamily="34" charset="0"/>
              </a:rPr>
              <a:t>species</a:t>
            </a:r>
            <a:endParaRPr lang="fr-FR" sz="2400" dirty="0">
              <a:latin typeface="Bahnschrift SemiCondensed" panose="020B0502040204020203" pitchFamily="34" charset="0"/>
            </a:endParaRPr>
          </a:p>
        </p:txBody>
      </p:sp>
      <p:pic>
        <p:nvPicPr>
          <p:cNvPr id="5" name="Graphique 4" descr="Plante">
            <a:extLst>
              <a:ext uri="{FF2B5EF4-FFF2-40B4-BE49-F238E27FC236}">
                <a16:creationId xmlns:a16="http://schemas.microsoft.com/office/drawing/2014/main" id="{644BFF0D-1B36-40A8-A471-B6531B3205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20898" y="5737861"/>
            <a:ext cx="857781" cy="85778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0DE11C1-EEC6-4901-A34F-41E2070BB0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778711" y="5794709"/>
            <a:ext cx="744084" cy="74408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B322E20-116A-4993-BE37-974BA4FC8825}"/>
              </a:ext>
            </a:extLst>
          </p:cNvPr>
          <p:cNvSpPr txBox="1"/>
          <p:nvPr/>
        </p:nvSpPr>
        <p:spPr>
          <a:xfrm>
            <a:off x="8754580" y="5341195"/>
            <a:ext cx="3437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err="1"/>
              <a:t>Zaninotto</a:t>
            </a:r>
            <a:r>
              <a:rPr lang="fr-FR" b="1" i="1" dirty="0"/>
              <a:t> et al.</a:t>
            </a:r>
          </a:p>
          <a:p>
            <a:r>
              <a:rPr lang="fr-FR" b="1" i="1" dirty="0"/>
              <a:t>Urban </a:t>
            </a:r>
            <a:r>
              <a:rPr lang="fr-FR" b="1" i="1" dirty="0" err="1"/>
              <a:t>Ecosystems</a:t>
            </a:r>
            <a:r>
              <a:rPr lang="fr-FR" b="1" i="1" dirty="0"/>
              <a:t> (in </a:t>
            </a:r>
            <a:r>
              <a:rPr lang="fr-FR" b="1" i="1" dirty="0" err="1"/>
              <a:t>review</a:t>
            </a:r>
            <a:r>
              <a:rPr lang="fr-FR" b="1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494629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7E2B9254-00EE-4943-A083-EB029BD92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012" y="211002"/>
            <a:ext cx="7992332" cy="1169551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b="1" dirty="0" err="1">
                <a:latin typeface="Arial" pitchFamily="34" charset="0"/>
                <a:cs typeface="Arial" pitchFamily="34" charset="0"/>
              </a:rPr>
              <a:t>Aims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of the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pollinometers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experiment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(2023):</a:t>
            </a:r>
          </a:p>
          <a:p>
            <a:pPr algn="ctr">
              <a:spcBef>
                <a:spcPct val="50000"/>
              </a:spcBef>
            </a:pP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synthetic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vision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2846192-DDE7-4483-A4A5-9759BB6C61E7}"/>
              </a:ext>
            </a:extLst>
          </p:cNvPr>
          <p:cNvSpPr/>
          <p:nvPr/>
        </p:nvSpPr>
        <p:spPr>
          <a:xfrm>
            <a:off x="323796" y="1392585"/>
            <a:ext cx="95676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800" dirty="0" err="1">
                <a:latin typeface="Calibri" panose="020F0502020204030204" pitchFamily="34" charset="0"/>
              </a:rPr>
              <a:t>Which</a:t>
            </a:r>
            <a:r>
              <a:rPr lang="fr-FR" sz="2800" dirty="0">
                <a:latin typeface="Calibri" panose="020F0502020204030204" pitchFamily="34" charset="0"/>
              </a:rPr>
              <a:t> impact of the </a:t>
            </a:r>
            <a:r>
              <a:rPr lang="fr-FR" sz="2800" b="1" dirty="0">
                <a:latin typeface="Calibri" panose="020F0502020204030204" pitchFamily="34" charset="0"/>
              </a:rPr>
              <a:t>distribution of </a:t>
            </a:r>
            <a:r>
              <a:rPr lang="fr-FR" sz="2800" b="1" dirty="0" err="1">
                <a:latin typeface="Calibri" panose="020F0502020204030204" pitchFamily="34" charset="0"/>
              </a:rPr>
              <a:t>greenspaces</a:t>
            </a:r>
            <a:r>
              <a:rPr lang="fr-FR" sz="2800" b="1" dirty="0">
                <a:latin typeface="Calibri" panose="020F0502020204030204" pitchFamily="34" charset="0"/>
              </a:rPr>
              <a:t> </a:t>
            </a:r>
            <a:r>
              <a:rPr lang="fr-FR" sz="2800" dirty="0" err="1">
                <a:latin typeface="Calibri" panose="020F0502020204030204" pitchFamily="34" charset="0"/>
              </a:rPr>
              <a:t>within</a:t>
            </a:r>
            <a:r>
              <a:rPr lang="fr-FR" sz="2800" dirty="0">
                <a:latin typeface="Calibri" panose="020F0502020204030204" pitchFamily="34" charset="0"/>
              </a:rPr>
              <a:t> the </a:t>
            </a:r>
            <a:r>
              <a:rPr lang="fr-FR" sz="2800" dirty="0" err="1">
                <a:latin typeface="Calibri" panose="020F0502020204030204" pitchFamily="34" charset="0"/>
              </a:rPr>
              <a:t>urban</a:t>
            </a:r>
            <a:r>
              <a:rPr lang="fr-FR" sz="2800" dirty="0">
                <a:latin typeface="Calibri" panose="020F0502020204030204" pitchFamily="34" charset="0"/>
              </a:rPr>
              <a:t> matrix ?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800" b="1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800" b="1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800" dirty="0" err="1">
                <a:latin typeface="Calibri" panose="020F0502020204030204" pitchFamily="34" charset="0"/>
              </a:rPr>
              <a:t>What</a:t>
            </a:r>
            <a:r>
              <a:rPr lang="fr-FR" sz="2800" dirty="0">
                <a:latin typeface="Calibri" panose="020F0502020204030204" pitchFamily="34" charset="0"/>
              </a:rPr>
              <a:t> about </a:t>
            </a:r>
            <a:r>
              <a:rPr lang="fr-FR" sz="2800" b="1" dirty="0" err="1">
                <a:latin typeface="Calibri" panose="020F0502020204030204" pitchFamily="34" charset="0"/>
              </a:rPr>
              <a:t>greenspaces</a:t>
            </a:r>
            <a:r>
              <a:rPr lang="fr-FR" sz="2800" b="1" dirty="0">
                <a:latin typeface="Calibri" panose="020F0502020204030204" pitchFamily="34" charset="0"/>
              </a:rPr>
              <a:t> size ?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800" b="1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800" b="1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fr-FR" sz="2800" b="1" dirty="0">
              <a:latin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fr-FR" sz="2800" dirty="0">
                <a:latin typeface="Calibri" panose="020F0502020204030204" pitchFamily="34" charset="0"/>
              </a:rPr>
              <a:t>Impact of </a:t>
            </a:r>
            <a:r>
              <a:rPr lang="fr-FR" sz="2800" b="1" dirty="0">
                <a:latin typeface="Calibri" panose="020F0502020204030204" pitchFamily="34" charset="0"/>
              </a:rPr>
              <a:t>management practices ?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E0717E46-268C-4BC8-BF7A-F95640F5FF49}"/>
              </a:ext>
            </a:extLst>
          </p:cNvPr>
          <p:cNvGrpSpPr/>
          <p:nvPr/>
        </p:nvGrpSpPr>
        <p:grpSpPr>
          <a:xfrm>
            <a:off x="9964875" y="1800415"/>
            <a:ext cx="891790" cy="838022"/>
            <a:chOff x="1895475" y="5871621"/>
            <a:chExt cx="914400" cy="914400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E29827E9-3484-4882-8E4C-110A66C8A7D0}"/>
                </a:ext>
              </a:extLst>
            </p:cNvPr>
            <p:cNvSpPr/>
            <p:nvPr/>
          </p:nvSpPr>
          <p:spPr>
            <a:xfrm>
              <a:off x="1895475" y="587162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8CE0E202-6DFA-4E24-8229-74C6C702AF9C}"/>
                </a:ext>
              </a:extLst>
            </p:cNvPr>
            <p:cNvSpPr/>
            <p:nvPr/>
          </p:nvSpPr>
          <p:spPr>
            <a:xfrm>
              <a:off x="2377180" y="6157371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A94E6970-06F8-4C8C-AFA3-708D34C97172}"/>
                </a:ext>
              </a:extLst>
            </p:cNvPr>
            <p:cNvSpPr/>
            <p:nvPr/>
          </p:nvSpPr>
          <p:spPr>
            <a:xfrm>
              <a:off x="2231578" y="6371683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7D4BC1B0-5D97-4043-AB25-1B78E5D45C9B}"/>
                </a:ext>
              </a:extLst>
            </p:cNvPr>
            <p:cNvSpPr/>
            <p:nvPr/>
          </p:nvSpPr>
          <p:spPr>
            <a:xfrm>
              <a:off x="2094874" y="6157371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C491F9C9-85FD-4F0D-860F-140A8CDA45A3}"/>
              </a:ext>
            </a:extLst>
          </p:cNvPr>
          <p:cNvGrpSpPr/>
          <p:nvPr/>
        </p:nvGrpSpPr>
        <p:grpSpPr>
          <a:xfrm>
            <a:off x="11263293" y="1809145"/>
            <a:ext cx="891789" cy="820562"/>
            <a:chOff x="9609384" y="5833521"/>
            <a:chExt cx="917753" cy="914400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983368CF-66ED-49EE-B143-D55CD252DF0D}"/>
                </a:ext>
              </a:extLst>
            </p:cNvPr>
            <p:cNvSpPr/>
            <p:nvPr/>
          </p:nvSpPr>
          <p:spPr>
            <a:xfrm>
              <a:off x="9612737" y="583352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24AF6A0-2100-4438-8429-EC7A3AFE586A}"/>
                </a:ext>
              </a:extLst>
            </p:cNvPr>
            <p:cNvSpPr/>
            <p:nvPr/>
          </p:nvSpPr>
          <p:spPr>
            <a:xfrm>
              <a:off x="10209366" y="5958536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B19F3FEB-D10C-41E9-8985-8726D67CB6B2}"/>
                </a:ext>
              </a:extLst>
            </p:cNvPr>
            <p:cNvSpPr/>
            <p:nvPr/>
          </p:nvSpPr>
          <p:spPr>
            <a:xfrm>
              <a:off x="10209366" y="6447883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C172EB4E-5E96-4BB4-AA36-0131D4CEF08D}"/>
                </a:ext>
              </a:extLst>
            </p:cNvPr>
            <p:cNvSpPr/>
            <p:nvPr/>
          </p:nvSpPr>
          <p:spPr>
            <a:xfrm>
              <a:off x="9609384" y="6257383"/>
              <a:ext cx="242193" cy="152400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8" name="Image 17">
            <a:extLst>
              <a:ext uri="{FF2B5EF4-FFF2-40B4-BE49-F238E27FC236}">
                <a16:creationId xmlns:a16="http://schemas.microsoft.com/office/drawing/2014/main" id="{6540E0FD-F169-4D28-9A54-4BD092AF6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738980" y="3165594"/>
            <a:ext cx="928481" cy="92848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E93A972-3A2A-4D61-BF3C-E0E6EE6EE7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941722" y="2497220"/>
            <a:ext cx="1668414" cy="1895012"/>
          </a:xfrm>
          <a:prstGeom prst="rect">
            <a:avLst/>
          </a:prstGeo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B33578D1-AD84-4D53-88BB-ABE529EF0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3399" y="4837927"/>
            <a:ext cx="6038243" cy="196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74849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7760F4A1-309E-498D-805A-6CA40EA1E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2452" y="247775"/>
            <a:ext cx="9561250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Future questions: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eco-evolutionary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dynamics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of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communities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?</a:t>
            </a:r>
            <a:endParaRPr lang="fr-FR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83771" y="5030243"/>
            <a:ext cx="104146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u="sng" dirty="0" err="1"/>
              <a:t>Hypotheses</a:t>
            </a:r>
            <a:r>
              <a:rPr lang="fr-FR" sz="2800" b="1" i="1" u="sng" dirty="0"/>
              <a:t>:</a:t>
            </a:r>
            <a:r>
              <a:rPr lang="fr-FR" sz="2800" b="1" i="1" dirty="0"/>
              <a:t> </a:t>
            </a:r>
          </a:p>
          <a:p>
            <a:pPr algn="ctr">
              <a:buFont typeface="Wingdings" pitchFamily="2" charset="2"/>
              <a:buChar char="Ø"/>
            </a:pPr>
            <a:r>
              <a:rPr lang="fr-FR" sz="2800" b="1" i="1" dirty="0"/>
              <a:t> </a:t>
            </a:r>
            <a:r>
              <a:rPr lang="fr-FR" sz="2800" b="1" i="1" dirty="0" err="1"/>
              <a:t>Urbanization</a:t>
            </a:r>
            <a:r>
              <a:rPr lang="fr-FR" sz="2800" b="1" i="1" dirty="0"/>
              <a:t> impacts </a:t>
            </a:r>
            <a:r>
              <a:rPr lang="fr-FR" sz="2800" b="1" i="1" dirty="0" err="1"/>
              <a:t>linked</a:t>
            </a:r>
            <a:r>
              <a:rPr lang="fr-FR" sz="2800" b="1" i="1" dirty="0"/>
              <a:t> to </a:t>
            </a:r>
            <a:r>
              <a:rPr lang="fr-FR" sz="2800" b="1" i="1" dirty="0" err="1"/>
              <a:t>its</a:t>
            </a:r>
            <a:r>
              <a:rPr lang="fr-FR" sz="2800" b="1" i="1" dirty="0"/>
              <a:t> </a:t>
            </a:r>
            <a:r>
              <a:rPr lang="fr-FR" sz="2800" b="1" i="1" dirty="0" err="1"/>
              <a:t>age</a:t>
            </a:r>
            <a:endParaRPr lang="fr-FR" sz="2800" b="1" i="1" dirty="0"/>
          </a:p>
          <a:p>
            <a:pPr algn="ctr">
              <a:buFont typeface="Wingdings" pitchFamily="2" charset="2"/>
              <a:buChar char="Ø"/>
            </a:pPr>
            <a:r>
              <a:rPr lang="fr-FR" sz="2800" b="1" i="1" dirty="0"/>
              <a:t> </a:t>
            </a:r>
            <a:r>
              <a:rPr lang="fr-FR" sz="2800" b="1" i="1" dirty="0" err="1"/>
              <a:t>Emerging</a:t>
            </a:r>
            <a:r>
              <a:rPr lang="fr-FR" sz="2800" b="1" i="1" dirty="0"/>
              <a:t> </a:t>
            </a:r>
            <a:r>
              <a:rPr lang="fr-FR" sz="2800" b="1" i="1" dirty="0" err="1"/>
              <a:t>species</a:t>
            </a:r>
            <a:r>
              <a:rPr lang="fr-FR" sz="2800" b="1" i="1" dirty="0"/>
              <a:t> and traits in </a:t>
            </a:r>
            <a:r>
              <a:rPr lang="fr-FR" sz="2800" b="1" i="1" dirty="0" err="1"/>
              <a:t>urban</a:t>
            </a:r>
            <a:r>
              <a:rPr lang="fr-FR" sz="2800" b="1" i="1" dirty="0"/>
              <a:t> habitats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742214" y="1710832"/>
            <a:ext cx="2719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/>
              <a:t>Age of the </a:t>
            </a:r>
            <a:r>
              <a:rPr lang="fr-FR" sz="2000" b="1" dirty="0" err="1"/>
              <a:t>urban</a:t>
            </a:r>
            <a:r>
              <a:rPr lang="fr-FR" sz="2000" b="1" dirty="0"/>
              <a:t> </a:t>
            </a:r>
            <a:r>
              <a:rPr lang="fr-FR" sz="2000" b="1" dirty="0" err="1"/>
              <a:t>sprawl</a:t>
            </a:r>
            <a:endParaRPr lang="fr-FR" sz="2000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7493081" y="1622876"/>
            <a:ext cx="3353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err="1"/>
              <a:t>Species</a:t>
            </a:r>
            <a:r>
              <a:rPr lang="fr-FR" sz="2000" b="1" dirty="0"/>
              <a:t> and </a:t>
            </a:r>
            <a:r>
              <a:rPr lang="fr-FR" sz="2000" b="1" dirty="0" err="1"/>
              <a:t>functional</a:t>
            </a:r>
            <a:r>
              <a:rPr lang="fr-FR" sz="2000" b="1" dirty="0"/>
              <a:t> </a:t>
            </a:r>
            <a:r>
              <a:rPr lang="fr-FR" sz="2000" b="1" dirty="0" err="1"/>
              <a:t>diversities</a:t>
            </a:r>
            <a:r>
              <a:rPr lang="fr-FR" sz="2000" b="1" dirty="0"/>
              <a:t> of </a:t>
            </a:r>
            <a:r>
              <a:rPr lang="fr-FR" sz="2000" b="1" dirty="0" err="1"/>
              <a:t>communities</a:t>
            </a:r>
            <a:endParaRPr lang="fr-FR" sz="2000" b="1" dirty="0"/>
          </a:p>
        </p:txBody>
      </p:sp>
      <p:sp>
        <p:nvSpPr>
          <p:cNvPr id="10249" name="AutoShape 9" descr="Boîte entomologique vitrée ancienne avec… - Auktionen &amp; Preisarchiv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2785506"/>
            <a:ext cx="2794164" cy="179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75" y="2466542"/>
            <a:ext cx="4691351" cy="239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ZoneTexte 15"/>
          <p:cNvSpPr txBox="1"/>
          <p:nvPr/>
        </p:nvSpPr>
        <p:spPr>
          <a:xfrm>
            <a:off x="6249142" y="2417074"/>
            <a:ext cx="248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/>
              <a:t>Ancient inventories</a:t>
            </a:r>
          </a:p>
        </p:txBody>
      </p:sp>
      <p:pic>
        <p:nvPicPr>
          <p:cNvPr id="10253" name="Picture 13" descr="Fiche n°1 « Les techniques de capture et d'observation des ennemis naturels  (arthropodes) 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31944" y="2766950"/>
            <a:ext cx="2406681" cy="1802688"/>
          </a:xfrm>
          <a:prstGeom prst="rect">
            <a:avLst/>
          </a:prstGeom>
          <a:noFill/>
        </p:spPr>
      </p:pic>
      <p:sp>
        <p:nvSpPr>
          <p:cNvPr id="18" name="ZoneTexte 17"/>
          <p:cNvSpPr txBox="1"/>
          <p:nvPr/>
        </p:nvSpPr>
        <p:spPr>
          <a:xfrm>
            <a:off x="9313738" y="2337557"/>
            <a:ext cx="2324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err="1"/>
              <a:t>Recent</a:t>
            </a:r>
            <a:r>
              <a:rPr lang="fr-FR" sz="2000" b="1" dirty="0"/>
              <a:t> inventories</a:t>
            </a:r>
          </a:p>
        </p:txBody>
      </p:sp>
      <p:sp>
        <p:nvSpPr>
          <p:cNvPr id="15" name="Flèche : double flèche verticale 14">
            <a:extLst>
              <a:ext uri="{FF2B5EF4-FFF2-40B4-BE49-F238E27FC236}">
                <a16:creationId xmlns:a16="http://schemas.microsoft.com/office/drawing/2014/main" id="{9B9CAC6C-62D0-48D2-B69C-32F97D57B891}"/>
              </a:ext>
            </a:extLst>
          </p:cNvPr>
          <p:cNvSpPr/>
          <p:nvPr/>
        </p:nvSpPr>
        <p:spPr>
          <a:xfrm rot="16200000">
            <a:off x="5738727" y="897764"/>
            <a:ext cx="504746" cy="2073270"/>
          </a:xfrm>
          <a:prstGeom prst="upDownArrow">
            <a:avLst/>
          </a:prstGeom>
          <a:solidFill>
            <a:srgbClr val="FF0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1834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726249" y="5042118"/>
            <a:ext cx="10414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i="1" u="sng" dirty="0" err="1"/>
              <a:t>Aims</a:t>
            </a:r>
            <a:r>
              <a:rPr lang="fr-FR" sz="2800" b="1" i="1" u="sng" dirty="0"/>
              <a:t>:</a:t>
            </a:r>
            <a:r>
              <a:rPr lang="fr-FR" sz="2800" b="1" i="1" dirty="0"/>
              <a:t>  Conservation and management </a:t>
            </a:r>
            <a:r>
              <a:rPr lang="fr-FR" sz="2800" b="1" i="1" dirty="0" err="1"/>
              <a:t>priorities</a:t>
            </a:r>
            <a:r>
              <a:rPr lang="fr-FR" sz="2800" b="1" i="1" dirty="0"/>
              <a:t> in </a:t>
            </a:r>
            <a:r>
              <a:rPr lang="fr-FR" sz="2800" b="1" i="1" dirty="0" err="1"/>
              <a:t>urban</a:t>
            </a:r>
            <a:r>
              <a:rPr lang="fr-FR" sz="2800" b="1" i="1" dirty="0"/>
              <a:t> habitats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7D93342-C8AA-4194-BDCD-3A50D59D9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615" y="2041400"/>
            <a:ext cx="4122620" cy="224936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E80A0D-D89E-443D-A84F-D16C0CABBE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18" t="-964" r="59419" b="76037"/>
          <a:stretch/>
        </p:blipFill>
        <p:spPr>
          <a:xfrm>
            <a:off x="9233123" y="2142221"/>
            <a:ext cx="1654379" cy="1891252"/>
          </a:xfrm>
          <a:prstGeom prst="rect">
            <a:avLst/>
          </a:prstGeom>
          <a:noFill/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87D93342-C8AA-4194-BDCD-3A50D59D9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646" y="2052779"/>
            <a:ext cx="4122620" cy="2249365"/>
          </a:xfrm>
          <a:prstGeom prst="rect">
            <a:avLst/>
          </a:prstGeom>
        </p:spPr>
      </p:pic>
      <p:sp>
        <p:nvSpPr>
          <p:cNvPr id="11" name="Flèche droite 10"/>
          <p:cNvSpPr/>
          <p:nvPr/>
        </p:nvSpPr>
        <p:spPr>
          <a:xfrm>
            <a:off x="5673969" y="2803224"/>
            <a:ext cx="1043353" cy="65508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BE1A109B-B58D-44A3-84C2-CFC51204D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4646" y="430177"/>
            <a:ext cx="9561250" cy="5232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Future questions: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establishing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Urban Red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Lists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?</a:t>
            </a:r>
            <a:endParaRPr lang="fr-FR" sz="28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65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F4E12F0C-524A-4564-BD9B-3D243870C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512" y="338850"/>
            <a:ext cx="9016687" cy="5232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A direct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link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with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the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growth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of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habitats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54539A5-A7E5-4691-B803-4EE8DDDE1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546" y="1880295"/>
            <a:ext cx="7368569" cy="4459923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2D4C69DB-7AB4-4D80-BC83-D1A015950A04}"/>
              </a:ext>
            </a:extLst>
          </p:cNvPr>
          <p:cNvSpPr/>
          <p:nvPr/>
        </p:nvSpPr>
        <p:spPr>
          <a:xfrm>
            <a:off x="8150953" y="1759779"/>
            <a:ext cx="1490197" cy="470095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BC18FB-19CF-4081-A233-4CAA1A8A594D}"/>
              </a:ext>
            </a:extLst>
          </p:cNvPr>
          <p:cNvSpPr/>
          <p:nvPr/>
        </p:nvSpPr>
        <p:spPr>
          <a:xfrm>
            <a:off x="1207363" y="1219390"/>
            <a:ext cx="9948209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fr-FR" sz="2800" dirty="0"/>
              <a:t> A </a:t>
            </a:r>
            <a:r>
              <a:rPr lang="fr-FR" sz="2800" dirty="0" err="1"/>
              <a:t>very</a:t>
            </a:r>
            <a:r>
              <a:rPr lang="fr-FR" sz="2800" dirty="0"/>
              <a:t> </a:t>
            </a:r>
            <a:r>
              <a:rPr lang="fr-FR" sz="2800" dirty="0" err="1"/>
              <a:t>strong</a:t>
            </a:r>
            <a:r>
              <a:rPr lang="fr-FR" sz="2800" dirty="0"/>
              <a:t> </a:t>
            </a:r>
            <a:r>
              <a:rPr lang="fr-FR" sz="2800" dirty="0" err="1"/>
              <a:t>increase</a:t>
            </a:r>
            <a:r>
              <a:rPr lang="fr-FR" sz="2800" dirty="0"/>
              <a:t> </a:t>
            </a:r>
            <a:r>
              <a:rPr lang="fr-FR" sz="2800" dirty="0" err="1"/>
              <a:t>scheduled</a:t>
            </a:r>
            <a:r>
              <a:rPr lang="fr-FR" sz="2800" dirty="0"/>
              <a:t> for the </a:t>
            </a:r>
            <a:r>
              <a:rPr lang="fr-FR" sz="2800" dirty="0" err="1"/>
              <a:t>next</a:t>
            </a:r>
            <a:r>
              <a:rPr lang="fr-FR" sz="2800" dirty="0"/>
              <a:t> 30 </a:t>
            </a:r>
            <a:r>
              <a:rPr lang="fr-FR" sz="2800" dirty="0" err="1"/>
              <a:t>years</a:t>
            </a:r>
            <a:endParaRPr lang="fr-FR" sz="28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5F0A69-898F-4795-AE4A-D0C28DBE644B}"/>
              </a:ext>
            </a:extLst>
          </p:cNvPr>
          <p:cNvSpPr txBox="1"/>
          <p:nvPr/>
        </p:nvSpPr>
        <p:spPr>
          <a:xfrm>
            <a:off x="4789473" y="6460733"/>
            <a:ext cx="19457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/>
              <a:t>United Nations, 2019</a:t>
            </a:r>
          </a:p>
        </p:txBody>
      </p:sp>
    </p:spTree>
    <p:extLst>
      <p:ext uri="{BB962C8B-B14F-4D97-AF65-F5344CB8AC3E}">
        <p14:creationId xmlns:p14="http://schemas.microsoft.com/office/powerpoint/2010/main" val="963679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D80D54B1-A402-4E9D-AC4F-5FAAE325E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322" y="306187"/>
            <a:ext cx="9887666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FR" sz="2800" b="1" dirty="0" err="1"/>
              <a:t>Why</a:t>
            </a:r>
            <a:r>
              <a:rPr lang="fr-FR" sz="2800" b="1" dirty="0"/>
              <a:t> </a:t>
            </a:r>
            <a:r>
              <a:rPr lang="fr-FR" sz="2800" b="1" dirty="0" err="1"/>
              <a:t>preserve</a:t>
            </a:r>
            <a:r>
              <a:rPr lang="fr-FR" sz="2800" b="1" dirty="0"/>
              <a:t> </a:t>
            </a:r>
            <a:r>
              <a:rPr lang="fr-FR" sz="2800" b="1" dirty="0" err="1"/>
              <a:t>pollinators</a:t>
            </a:r>
            <a:r>
              <a:rPr lang="fr-FR" sz="2800" b="1" dirty="0"/>
              <a:t> and pollination in </a:t>
            </a:r>
            <a:r>
              <a:rPr lang="fr-FR" sz="2800" b="1" dirty="0" err="1"/>
              <a:t>urban</a:t>
            </a:r>
            <a:r>
              <a:rPr lang="fr-FR" sz="2800" b="1" dirty="0"/>
              <a:t> habitats ?</a:t>
            </a:r>
          </a:p>
        </p:txBody>
      </p:sp>
      <p:pic>
        <p:nvPicPr>
          <p:cNvPr id="3" name="Picture 2" descr="http://seedsofthecity.files.wordpress.com/2012/04/rooftop-farm.jpg">
            <a:extLst>
              <a:ext uri="{FF2B5EF4-FFF2-40B4-BE49-F238E27FC236}">
                <a16:creationId xmlns:a16="http://schemas.microsoft.com/office/drawing/2014/main" id="{CB870142-ADF9-4C25-81CA-96533067F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9125" y="1786511"/>
            <a:ext cx="6732107" cy="2589833"/>
          </a:xfrm>
          <a:prstGeom prst="rect">
            <a:avLst/>
          </a:prstGeom>
          <a:noFill/>
          <a:ln w="15875">
            <a:solidFill>
              <a:schemeClr val="bg1">
                <a:lumMod val="65000"/>
              </a:schemeClr>
            </a:solidFill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25BD926-6287-44AA-B493-5999A9036845}"/>
              </a:ext>
            </a:extLst>
          </p:cNvPr>
          <p:cNvSpPr txBox="1"/>
          <p:nvPr/>
        </p:nvSpPr>
        <p:spPr>
          <a:xfrm>
            <a:off x="3529633" y="6362948"/>
            <a:ext cx="3852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/>
              <a:t>Wenzel et al., </a:t>
            </a:r>
            <a:r>
              <a:rPr lang="fr-FR" sz="1600" i="1" dirty="0" err="1"/>
              <a:t>Biological</a:t>
            </a:r>
            <a:r>
              <a:rPr lang="fr-FR" sz="1600" i="1" dirty="0"/>
              <a:t> Conservation, 2020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094DEC4E-D57F-4EBB-807B-CB3DA6999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548" y="4902561"/>
            <a:ext cx="11887199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fr-FR" sz="2800" b="1" dirty="0"/>
              <a:t> </a:t>
            </a:r>
            <a:r>
              <a:rPr lang="fr-FR" sz="2800" b="1" u="sng" dirty="0"/>
              <a:t>The pollination </a:t>
            </a:r>
            <a:r>
              <a:rPr lang="fr-FR" sz="2800" b="1" u="sng" dirty="0" err="1"/>
              <a:t>ecosystem</a:t>
            </a:r>
            <a:r>
              <a:rPr lang="fr-FR" sz="2800" b="1" u="sng" dirty="0"/>
              <a:t> service</a:t>
            </a:r>
            <a:endParaRPr lang="fr-FR" sz="2800" u="sng" dirty="0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fr-FR" sz="2800" b="1" dirty="0"/>
              <a:t>=&gt; </a:t>
            </a:r>
            <a:r>
              <a:rPr lang="fr-FR" sz="2800" i="1" dirty="0"/>
              <a:t>Urban/</a:t>
            </a:r>
            <a:r>
              <a:rPr lang="fr-FR" sz="2800" i="1" dirty="0" err="1"/>
              <a:t>periurban</a:t>
            </a:r>
            <a:r>
              <a:rPr lang="fr-FR" sz="2800" i="1" dirty="0"/>
              <a:t> agriculture </a:t>
            </a:r>
            <a:r>
              <a:rPr lang="fr-FR" sz="2800" i="1" dirty="0" err="1"/>
              <a:t>accounts</a:t>
            </a:r>
            <a:r>
              <a:rPr lang="fr-FR" sz="2800" i="1" dirty="0"/>
              <a:t> for 20% of world </a:t>
            </a:r>
            <a:r>
              <a:rPr lang="fr-FR" sz="2800" i="1" dirty="0" err="1"/>
              <a:t>food</a:t>
            </a:r>
            <a:r>
              <a:rPr lang="fr-FR" sz="2800" i="1" dirty="0"/>
              <a:t> production</a:t>
            </a:r>
          </a:p>
        </p:txBody>
      </p:sp>
    </p:spTree>
    <p:extLst>
      <p:ext uri="{BB962C8B-B14F-4D97-AF65-F5344CB8AC3E}">
        <p14:creationId xmlns:p14="http://schemas.microsoft.com/office/powerpoint/2010/main" val="3335038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eedsofthecity.files.wordpress.com/2012/04/rooftop-farm.jpg">
            <a:extLst>
              <a:ext uri="{FF2B5EF4-FFF2-40B4-BE49-F238E27FC236}">
                <a16:creationId xmlns:a16="http://schemas.microsoft.com/office/drawing/2014/main" id="{7F73FCD9-CCBC-4BF7-A3B7-3AB456959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401" y="1751342"/>
            <a:ext cx="6325649" cy="2433469"/>
          </a:xfrm>
          <a:prstGeom prst="rect">
            <a:avLst/>
          </a:prstGeom>
          <a:noFill/>
          <a:ln w="15875">
            <a:solidFill>
              <a:schemeClr val="bg1">
                <a:lumMod val="65000"/>
              </a:schemeClr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457B539-FFE6-40B7-A278-B4D533DB8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160" y="1522795"/>
            <a:ext cx="4452074" cy="2969533"/>
          </a:xfrm>
          <a:prstGeom prst="rect">
            <a:avLst/>
          </a:prstGeom>
        </p:spPr>
      </p:pic>
      <p:sp>
        <p:nvSpPr>
          <p:cNvPr id="6" name="Rectangle 10">
            <a:extLst>
              <a:ext uri="{FF2B5EF4-FFF2-40B4-BE49-F238E27FC236}">
                <a16:creationId xmlns:a16="http://schemas.microsoft.com/office/drawing/2014/main" id="{B8E01B7D-34C4-486F-812C-0DB50DBC7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614" y="4382700"/>
            <a:ext cx="11509386" cy="179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fr-FR" sz="2800" i="1" dirty="0"/>
          </a:p>
          <a:p>
            <a:pPr marL="347472" indent="-347472">
              <a:lnSpc>
                <a:spcPct val="90000"/>
              </a:lnSpc>
              <a:spcBef>
                <a:spcPts val="672"/>
              </a:spcBef>
              <a:buSzPts val="2800"/>
              <a:buFont typeface="Wingdings" pitchFamily="2" charset="2"/>
              <a:buChar char="Ø"/>
            </a:pPr>
            <a:r>
              <a:rPr lang="fr-FR" sz="2800" b="1" i="1" u="sng" dirty="0"/>
              <a:t>The </a:t>
            </a:r>
            <a:r>
              <a:rPr lang="fr-FR" sz="2800" b="1" i="1" u="sng" dirty="0" err="1"/>
              <a:t>pollinator</a:t>
            </a:r>
            <a:r>
              <a:rPr lang="fr-FR" sz="2800" b="1" i="1" u="sng" dirty="0"/>
              <a:t> </a:t>
            </a:r>
            <a:r>
              <a:rPr lang="fr-FR" sz="2800" b="1" i="1" u="sng" dirty="0" err="1"/>
              <a:t>communities</a:t>
            </a:r>
            <a:endParaRPr lang="fr-FR" sz="2800" b="1" i="1" u="sng" dirty="0"/>
          </a:p>
          <a:p>
            <a:pPr>
              <a:lnSpc>
                <a:spcPct val="90000"/>
              </a:lnSpc>
              <a:spcBef>
                <a:spcPts val="672"/>
              </a:spcBef>
              <a:buSzPts val="2800"/>
              <a:buFont typeface="Symbol"/>
              <a:buChar char="Þ"/>
            </a:pPr>
            <a:r>
              <a:rPr lang="fr-FR" sz="2800" i="1" dirty="0"/>
              <a:t> </a:t>
            </a:r>
            <a:r>
              <a:rPr lang="fr-FR" sz="2800" i="1" dirty="0" err="1"/>
              <a:t>Biodiversity</a:t>
            </a:r>
            <a:r>
              <a:rPr lang="fr-FR" sz="2800" i="1" dirty="0"/>
              <a:t> of plant </a:t>
            </a:r>
            <a:r>
              <a:rPr lang="fr-FR" sz="2800" i="1" dirty="0" err="1"/>
              <a:t>communities</a:t>
            </a:r>
            <a:r>
              <a:rPr lang="fr-FR" sz="2800" i="1" dirty="0"/>
              <a:t> and </a:t>
            </a:r>
            <a:r>
              <a:rPr lang="fr-FR" sz="2800" i="1" dirty="0" err="1"/>
              <a:t>associated</a:t>
            </a:r>
            <a:r>
              <a:rPr lang="fr-FR" sz="2800" i="1" dirty="0"/>
              <a:t> </a:t>
            </a:r>
            <a:r>
              <a:rPr lang="fr-FR" sz="2800" i="1" dirty="0" err="1"/>
              <a:t>organisms</a:t>
            </a:r>
            <a:endParaRPr lang="fr-FR" sz="2800" i="1" dirty="0"/>
          </a:p>
          <a:p>
            <a:pPr>
              <a:lnSpc>
                <a:spcPct val="90000"/>
              </a:lnSpc>
              <a:spcBef>
                <a:spcPts val="672"/>
              </a:spcBef>
              <a:buSzPts val="2800"/>
              <a:buFont typeface="Symbol"/>
              <a:buChar char="Þ"/>
            </a:pPr>
            <a:r>
              <a:rPr lang="fr-FR" sz="2800" i="1" dirty="0"/>
              <a:t> </a:t>
            </a:r>
            <a:r>
              <a:rPr lang="fr-FR" sz="2800" i="1" dirty="0" err="1"/>
              <a:t>Awareness</a:t>
            </a:r>
            <a:r>
              <a:rPr lang="fr-FR" sz="2800" i="1" dirty="0"/>
              <a:t> of </a:t>
            </a:r>
            <a:r>
              <a:rPr lang="fr-FR" sz="2800" i="1" dirty="0" err="1"/>
              <a:t>urban</a:t>
            </a:r>
            <a:r>
              <a:rPr lang="fr-FR" sz="2800" i="1" dirty="0"/>
              <a:t> </a:t>
            </a:r>
            <a:r>
              <a:rPr lang="fr-FR" sz="2800" i="1" dirty="0" err="1"/>
              <a:t>citizens</a:t>
            </a:r>
            <a:r>
              <a:rPr lang="fr-FR" sz="2800" i="1" dirty="0"/>
              <a:t> to </a:t>
            </a:r>
            <a:r>
              <a:rPr lang="fr-FR" sz="2800" i="1" dirty="0" err="1"/>
              <a:t>biodiversity</a:t>
            </a:r>
            <a:r>
              <a:rPr lang="fr-FR" sz="2800" i="1" dirty="0"/>
              <a:t> issues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B823030E-83A9-4242-B7E3-85BF6F5E5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322" y="306187"/>
            <a:ext cx="9887666" cy="954107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FR" sz="2800" b="1" dirty="0" err="1"/>
              <a:t>Why</a:t>
            </a:r>
            <a:r>
              <a:rPr lang="fr-FR" sz="2800" b="1" dirty="0"/>
              <a:t> </a:t>
            </a:r>
            <a:r>
              <a:rPr lang="fr-FR" sz="2800" b="1" dirty="0" err="1"/>
              <a:t>preserve</a:t>
            </a:r>
            <a:r>
              <a:rPr lang="fr-FR" sz="2800" b="1" dirty="0"/>
              <a:t> </a:t>
            </a:r>
            <a:r>
              <a:rPr lang="fr-FR" sz="2800" b="1" dirty="0" err="1"/>
              <a:t>pollinators</a:t>
            </a:r>
            <a:r>
              <a:rPr lang="fr-FR" sz="2800" b="1" dirty="0"/>
              <a:t> and pollination in </a:t>
            </a:r>
            <a:r>
              <a:rPr lang="fr-FR" sz="2800" b="1" dirty="0" err="1"/>
              <a:t>urban</a:t>
            </a:r>
            <a:r>
              <a:rPr lang="fr-FR" sz="2800" b="1" dirty="0"/>
              <a:t> habitats ?</a:t>
            </a:r>
          </a:p>
        </p:txBody>
      </p:sp>
    </p:spTree>
    <p:extLst>
      <p:ext uri="{BB962C8B-B14F-4D97-AF65-F5344CB8AC3E}">
        <p14:creationId xmlns:p14="http://schemas.microsoft.com/office/powerpoint/2010/main" val="2238487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F92E18DC-7337-46C2-93D0-6B54AA014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27"/>
            <a:ext cx="12298017" cy="761814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D01E7A8-123D-42AB-9C17-8041704C99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0231" y1="51231" x2="41462" y2="52231"/>
                        <a14:foregroundMark x1="63615" y1="60077" x2="62462" y2="61462"/>
                        <a14:foregroundMark x1="64462" y1="59154" x2="63308" y2="61769"/>
                        <a14:foregroundMark x1="63923" y1="55154" x2="64385" y2="57615"/>
                        <a14:backgroundMark x1="52692" y1="40692" x2="52692" y2="40846"/>
                        <a14:backgroundMark x1="62615" y1="47538" x2="62846" y2="47538"/>
                      </a14:backgroundRemoval>
                    </a14:imgEffect>
                  </a14:imgLayer>
                </a14:imgProps>
              </a:ext>
            </a:extLst>
          </a:blip>
          <a:srcRect l="26321" t="27568" r="25632" b="29899"/>
          <a:stretch/>
        </p:blipFill>
        <p:spPr>
          <a:xfrm>
            <a:off x="7183673" y="2151985"/>
            <a:ext cx="1026010" cy="90827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2E88AB3-A149-49EE-B0F7-77A433C94D1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0231" y1="51231" x2="41462" y2="52231"/>
                        <a14:foregroundMark x1="63615" y1="60077" x2="62462" y2="61462"/>
                        <a14:foregroundMark x1="64462" y1="59154" x2="63308" y2="61769"/>
                        <a14:foregroundMark x1="63923" y1="55154" x2="64385" y2="57615"/>
                        <a14:backgroundMark x1="52692" y1="40692" x2="52692" y2="40846"/>
                        <a14:backgroundMark x1="62615" y1="47538" x2="62846" y2="47538"/>
                      </a14:backgroundRemoval>
                    </a14:imgEffect>
                  </a14:imgLayer>
                </a14:imgProps>
              </a:ext>
            </a:extLst>
          </a:blip>
          <a:srcRect l="26321" t="27568" r="25632" b="29899"/>
          <a:stretch/>
        </p:blipFill>
        <p:spPr>
          <a:xfrm>
            <a:off x="7183673" y="4238345"/>
            <a:ext cx="1748791" cy="154810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32AB234-AD4D-400D-906B-6B579B13E9A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0231" y1="51231" x2="41462" y2="52231"/>
                        <a14:foregroundMark x1="63615" y1="60077" x2="62462" y2="61462"/>
                        <a14:foregroundMark x1="64462" y1="59154" x2="63308" y2="61769"/>
                        <a14:foregroundMark x1="63923" y1="55154" x2="64385" y2="57615"/>
                        <a14:backgroundMark x1="52692" y1="40692" x2="52692" y2="40846"/>
                        <a14:backgroundMark x1="62615" y1="47538" x2="62846" y2="47538"/>
                      </a14:backgroundRemoval>
                    </a14:imgEffect>
                  </a14:imgLayer>
                </a14:imgProps>
              </a:ext>
            </a:extLst>
          </a:blip>
          <a:srcRect l="26321" t="27568" r="25632" b="29899"/>
          <a:stretch/>
        </p:blipFill>
        <p:spPr>
          <a:xfrm>
            <a:off x="3818120" y="2606121"/>
            <a:ext cx="2069523" cy="1832036"/>
          </a:xfrm>
          <a:prstGeom prst="rect">
            <a:avLst/>
          </a:prstGeom>
        </p:spPr>
      </p:pic>
      <p:sp>
        <p:nvSpPr>
          <p:cNvPr id="6" name="Espace réservé du numéro de diapositive 1">
            <a:extLst>
              <a:ext uri="{FF2B5EF4-FFF2-40B4-BE49-F238E27FC236}">
                <a16:creationId xmlns:a16="http://schemas.microsoft.com/office/drawing/2014/main" id="{D23E66D3-FCEA-4A5A-A1D3-2D464A819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fld id="{F292118F-8E51-4A2F-A041-232F022F0BD8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7D85C842-3326-4EE8-9FD7-A833A83E6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057" y="485723"/>
            <a:ext cx="6551720" cy="1077218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200" b="1" dirty="0" err="1">
                <a:latin typeface="Arial" pitchFamily="34" charset="0"/>
                <a:cs typeface="Arial" pitchFamily="34" charset="0"/>
              </a:rPr>
              <a:t>Which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cities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are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appropriate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for </a:t>
            </a:r>
            <a:r>
              <a:rPr lang="fr-FR" sz="3200" b="1" dirty="0" err="1">
                <a:latin typeface="Arial" pitchFamily="34" charset="0"/>
                <a:cs typeface="Arial" pitchFamily="34" charset="0"/>
              </a:rPr>
              <a:t>pollinators</a:t>
            </a:r>
            <a:r>
              <a:rPr lang="fr-FR" sz="3200" b="1" dirty="0">
                <a:latin typeface="Arial" pitchFamily="34" charset="0"/>
                <a:cs typeface="Arial" pitchFamily="34" charset="0"/>
              </a:rPr>
              <a:t> and pollination ?</a:t>
            </a:r>
            <a:endParaRPr lang="fr-FR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F4BB802-06FC-4066-BDCD-685031B982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0231" y1="51231" x2="41462" y2="52231"/>
                        <a14:foregroundMark x1="63615" y1="60077" x2="62462" y2="61462"/>
                        <a14:foregroundMark x1="64462" y1="59154" x2="63308" y2="61769"/>
                        <a14:foregroundMark x1="63923" y1="55154" x2="64385" y2="57615"/>
                        <a14:backgroundMark x1="52692" y1="40692" x2="52692" y2="40846"/>
                        <a14:backgroundMark x1="62615" y1="47538" x2="62846" y2="47538"/>
                      </a14:backgroundRemoval>
                    </a14:imgEffect>
                  </a14:imgLayer>
                </a14:imgProps>
              </a:ext>
            </a:extLst>
          </a:blip>
          <a:srcRect l="26321" t="27568" r="25632" b="29899"/>
          <a:stretch/>
        </p:blipFill>
        <p:spPr>
          <a:xfrm>
            <a:off x="9639876" y="2974864"/>
            <a:ext cx="1026010" cy="90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43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>
            <a:extLst>
              <a:ext uri="{FF2B5EF4-FFF2-40B4-BE49-F238E27FC236}">
                <a16:creationId xmlns:a16="http://schemas.microsoft.com/office/drawing/2014/main" id="{6D08D99C-2E95-46DF-AE8A-DBADA9C20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6486" y="3814893"/>
            <a:ext cx="5069266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F51D1E9A-19F7-49F3-B4F6-FFDDD04AB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5752" y="945004"/>
            <a:ext cx="3745418" cy="2574976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7857E0CA-3677-4448-85FF-770574653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552" y="260649"/>
            <a:ext cx="8196258" cy="5232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The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specificities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of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urban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habitats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e 9">
            <a:extLst>
              <a:ext uri="{FF2B5EF4-FFF2-40B4-BE49-F238E27FC236}">
                <a16:creationId xmlns:a16="http://schemas.microsoft.com/office/drawing/2014/main" id="{0961F5E8-500F-4C9F-9230-17CE1EA1DAF0}"/>
              </a:ext>
            </a:extLst>
          </p:cNvPr>
          <p:cNvGrpSpPr/>
          <p:nvPr/>
        </p:nvGrpSpPr>
        <p:grpSpPr>
          <a:xfrm>
            <a:off x="1596244" y="914746"/>
            <a:ext cx="4392488" cy="2635493"/>
            <a:chOff x="539552" y="859532"/>
            <a:chExt cx="4392488" cy="2635493"/>
          </a:xfrm>
        </p:grpSpPr>
        <p:pic>
          <p:nvPicPr>
            <p:cNvPr id="6" name="Picture 2" descr="An illustration of a bubble surrounding a city that represents an urban heat island.">
              <a:extLst>
                <a:ext uri="{FF2B5EF4-FFF2-40B4-BE49-F238E27FC236}">
                  <a16:creationId xmlns:a16="http://schemas.microsoft.com/office/drawing/2014/main" id="{5BB0CCA2-0791-4FE5-863C-D243E4B64B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859532"/>
              <a:ext cx="4392488" cy="263549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</p:pic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03EC25A-0C2D-4AE7-894A-586ED40F564A}"/>
                </a:ext>
              </a:extLst>
            </p:cNvPr>
            <p:cNvSpPr txBox="1"/>
            <p:nvPr/>
          </p:nvSpPr>
          <p:spPr>
            <a:xfrm>
              <a:off x="1835696" y="1700808"/>
              <a:ext cx="184731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</p:spPr>
          <p:txBody>
            <a:bodyPr wrap="none" rtlCol="0">
              <a:spAutoFit/>
            </a:bodyPr>
            <a:lstStyle/>
            <a:p>
              <a:endParaRPr lang="fr-FR" dirty="0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F4AB881-964E-4790-9155-9C7D8C8E5D43}"/>
                </a:ext>
              </a:extLst>
            </p:cNvPr>
            <p:cNvSpPr txBox="1"/>
            <p:nvPr/>
          </p:nvSpPr>
          <p:spPr>
            <a:xfrm>
              <a:off x="1401673" y="1036044"/>
              <a:ext cx="2668245" cy="4001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b="1" dirty="0"/>
                <a:t>Urban </a:t>
              </a:r>
              <a:r>
                <a:rPr lang="fr-FR" sz="2000" b="1" dirty="0" err="1"/>
                <a:t>heat</a:t>
              </a:r>
              <a:r>
                <a:rPr lang="fr-FR" sz="2000" b="1" dirty="0"/>
                <a:t> </a:t>
              </a:r>
              <a:r>
                <a:rPr lang="fr-FR" sz="2000" b="1" dirty="0" err="1"/>
                <a:t>island</a:t>
              </a:r>
              <a:endParaRPr lang="fr-FR" sz="2000" b="1" dirty="0"/>
            </a:p>
          </p:txBody>
        </p:sp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B098DEFF-C1A4-4AEE-BE44-22128AE4C81C}"/>
              </a:ext>
            </a:extLst>
          </p:cNvPr>
          <p:cNvSpPr txBox="1"/>
          <p:nvPr/>
        </p:nvSpPr>
        <p:spPr>
          <a:xfrm>
            <a:off x="6857048" y="3113212"/>
            <a:ext cx="332046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sz="2000" b="1" dirty="0" err="1"/>
              <a:t>Less</a:t>
            </a:r>
            <a:r>
              <a:rPr lang="fr-FR" sz="2000" b="1" dirty="0"/>
              <a:t> pesticides BUT pollution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119385B-6EE1-4CD7-ADDC-AF2ECF83F389}"/>
              </a:ext>
            </a:extLst>
          </p:cNvPr>
          <p:cNvSpPr txBox="1"/>
          <p:nvPr/>
        </p:nvSpPr>
        <p:spPr>
          <a:xfrm>
            <a:off x="2350582" y="3970902"/>
            <a:ext cx="374541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err="1"/>
              <a:t>Modified</a:t>
            </a:r>
            <a:r>
              <a:rPr lang="fr-FR" sz="2000" b="1" dirty="0"/>
              <a:t> floral ressources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3139334-492C-411C-A268-807747154E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522" y="3814893"/>
            <a:ext cx="4091774" cy="270996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7AE93E5E-6535-4452-B2B1-A5B0AB73F35C}"/>
              </a:ext>
            </a:extLst>
          </p:cNvPr>
          <p:cNvSpPr txBox="1"/>
          <p:nvPr/>
        </p:nvSpPr>
        <p:spPr>
          <a:xfrm>
            <a:off x="7328700" y="4078914"/>
            <a:ext cx="374541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/>
              <a:t>High </a:t>
            </a:r>
            <a:r>
              <a:rPr lang="fr-FR" sz="2000" b="1" dirty="0" err="1"/>
              <a:t>level</a:t>
            </a:r>
            <a:r>
              <a:rPr lang="fr-FR" sz="2000" b="1" dirty="0"/>
              <a:t> of </a:t>
            </a:r>
            <a:r>
              <a:rPr lang="fr-FR" sz="2000" b="1" dirty="0" err="1"/>
              <a:t>soil</a:t>
            </a:r>
            <a:r>
              <a:rPr lang="fr-FR" sz="2000" b="1" dirty="0"/>
              <a:t> </a:t>
            </a:r>
            <a:r>
              <a:rPr lang="fr-FR" sz="2000" b="1" dirty="0" err="1"/>
              <a:t>sealing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3300166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jfbradu.free.fr/cartesvect/france/fran97.gif">
            <a:extLst>
              <a:ext uri="{FF2B5EF4-FFF2-40B4-BE49-F238E27FC236}">
                <a16:creationId xmlns:a16="http://schemas.microsoft.com/office/drawing/2014/main" id="{9285A98E-7D74-4AEE-B470-4620B5418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0579" y="807867"/>
            <a:ext cx="6927025" cy="6405638"/>
          </a:xfrm>
          <a:prstGeom prst="rect">
            <a:avLst/>
          </a:prstGeom>
          <a:noFill/>
        </p:spPr>
      </p:pic>
      <p:sp>
        <p:nvSpPr>
          <p:cNvPr id="3" name="Text Box 3">
            <a:extLst>
              <a:ext uri="{FF2B5EF4-FFF2-40B4-BE49-F238E27FC236}">
                <a16:creationId xmlns:a16="http://schemas.microsoft.com/office/drawing/2014/main" id="{785AC695-90DC-4D75-99E0-FA6BD5593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9923" y="160304"/>
            <a:ext cx="8984202" cy="52322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1" dirty="0">
                <a:latin typeface="Arial" pitchFamily="34" charset="0"/>
                <a:cs typeface="Arial" pitchFamily="34" charset="0"/>
              </a:rPr>
              <a:t>French </a:t>
            </a:r>
            <a:r>
              <a:rPr lang="fr-FR" sz="2800" b="1" dirty="0" err="1">
                <a:latin typeface="Arial" pitchFamily="34" charset="0"/>
                <a:cs typeface="Arial" pitchFamily="34" charset="0"/>
              </a:rPr>
              <a:t>cities</a:t>
            </a:r>
            <a:r>
              <a:rPr lang="fr-FR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host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many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wild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bee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species</a:t>
            </a:r>
            <a:r>
              <a:rPr lang="fr-F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sz="28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FD5DBB8-C16F-477F-AF17-147AC0089FE9}"/>
              </a:ext>
            </a:extLst>
          </p:cNvPr>
          <p:cNvSpPr txBox="1"/>
          <p:nvPr/>
        </p:nvSpPr>
        <p:spPr>
          <a:xfrm>
            <a:off x="5580106" y="2290773"/>
            <a:ext cx="309634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Downtown Paris : 149 </a:t>
            </a:r>
            <a:r>
              <a:rPr lang="fr-FR" b="1" dirty="0" err="1">
                <a:solidFill>
                  <a:srgbClr val="FF0000"/>
                </a:solidFill>
              </a:rPr>
              <a:t>species</a:t>
            </a:r>
            <a:endParaRPr lang="fr-FR" b="1" dirty="0">
              <a:solidFill>
                <a:srgbClr val="FF0000"/>
              </a:solidFill>
            </a:endParaRPr>
          </a:p>
          <a:p>
            <a:r>
              <a:rPr lang="fr-FR" b="1" dirty="0"/>
              <a:t>Ile-de-France:  374 </a:t>
            </a:r>
            <a:r>
              <a:rPr lang="fr-FR" b="1" dirty="0" err="1"/>
              <a:t>species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070381-ECA3-47F9-A869-0549DDE08BF5}"/>
              </a:ext>
            </a:extLst>
          </p:cNvPr>
          <p:cNvSpPr txBox="1"/>
          <p:nvPr/>
        </p:nvSpPr>
        <p:spPr>
          <a:xfrm>
            <a:off x="5375920" y="883973"/>
            <a:ext cx="302433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Downtown Lille: 62 </a:t>
            </a:r>
            <a:r>
              <a:rPr lang="fr-FR" b="1" dirty="0" err="1">
                <a:solidFill>
                  <a:srgbClr val="FF0000"/>
                </a:solidFill>
              </a:rPr>
              <a:t>species</a:t>
            </a:r>
            <a:endParaRPr lang="fr-FR" b="1" dirty="0">
              <a:solidFill>
                <a:srgbClr val="FF0000"/>
              </a:solidFill>
            </a:endParaRPr>
          </a:p>
          <a:p>
            <a:r>
              <a:rPr lang="fr-FR" b="1" dirty="0"/>
              <a:t>Lille </a:t>
            </a:r>
            <a:r>
              <a:rPr lang="fr-FR" b="1" dirty="0" err="1"/>
              <a:t>periurban</a:t>
            </a:r>
            <a:r>
              <a:rPr lang="fr-FR" b="1" dirty="0"/>
              <a:t>:  113 </a:t>
            </a:r>
            <a:r>
              <a:rPr lang="fr-FR" b="1" dirty="0" err="1"/>
              <a:t>species</a:t>
            </a:r>
            <a:endParaRPr lang="fr-FR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9859A96-79A1-495D-8256-B5E66E5F18EE}"/>
              </a:ext>
            </a:extLst>
          </p:cNvPr>
          <p:cNvSpPr txBox="1"/>
          <p:nvPr/>
        </p:nvSpPr>
        <p:spPr>
          <a:xfrm>
            <a:off x="6488591" y="4105808"/>
            <a:ext cx="316835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Downtown Lyon: 69 </a:t>
            </a:r>
            <a:r>
              <a:rPr lang="fr-FR" b="1" dirty="0" err="1">
                <a:solidFill>
                  <a:srgbClr val="FF0000"/>
                </a:solidFill>
              </a:rPr>
              <a:t>species</a:t>
            </a:r>
            <a:endParaRPr lang="fr-FR" b="1" dirty="0">
              <a:solidFill>
                <a:srgbClr val="FF0000"/>
              </a:solidFill>
            </a:endParaRPr>
          </a:p>
          <a:p>
            <a:r>
              <a:rPr lang="fr-FR" b="1" dirty="0"/>
              <a:t>Lyon </a:t>
            </a:r>
            <a:r>
              <a:rPr lang="fr-FR" b="1" dirty="0" err="1"/>
              <a:t>periurban</a:t>
            </a:r>
            <a:r>
              <a:rPr lang="fr-FR" b="1" dirty="0"/>
              <a:t>:  291 </a:t>
            </a:r>
            <a:r>
              <a:rPr lang="fr-FR" b="1" dirty="0" err="1"/>
              <a:t>species</a:t>
            </a:r>
            <a:endParaRPr lang="fr-FR" b="1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B7B57A1-1EB2-4359-ABC8-26F03428683F}"/>
              </a:ext>
            </a:extLst>
          </p:cNvPr>
          <p:cNvSpPr txBox="1"/>
          <p:nvPr/>
        </p:nvSpPr>
        <p:spPr>
          <a:xfrm>
            <a:off x="6312024" y="5676257"/>
            <a:ext cx="417646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Downtown Marseille : 114 </a:t>
            </a:r>
            <a:r>
              <a:rPr lang="fr-FR" b="1" dirty="0" err="1">
                <a:solidFill>
                  <a:srgbClr val="FF0000"/>
                </a:solidFill>
              </a:rPr>
              <a:t>species</a:t>
            </a:r>
            <a:endParaRPr lang="fr-FR" b="1" dirty="0">
              <a:solidFill>
                <a:srgbClr val="FF0000"/>
              </a:solidFill>
            </a:endParaRPr>
          </a:p>
          <a:p>
            <a:r>
              <a:rPr lang="fr-FR" b="1" dirty="0"/>
              <a:t>Calanques National Park: 179 </a:t>
            </a:r>
            <a:r>
              <a:rPr lang="fr-FR" b="1" dirty="0" err="1"/>
              <a:t>species</a:t>
            </a:r>
            <a:endParaRPr lang="fr-FR" b="1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6DE48B9-F8A3-4EF1-9ED5-2C5A2AF88B00}"/>
              </a:ext>
            </a:extLst>
          </p:cNvPr>
          <p:cNvSpPr txBox="1"/>
          <p:nvPr/>
        </p:nvSpPr>
        <p:spPr>
          <a:xfrm>
            <a:off x="467699" y="5644257"/>
            <a:ext cx="41181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err="1"/>
              <a:t>Fisogni</a:t>
            </a:r>
            <a:r>
              <a:rPr lang="fr-FR" sz="1600" i="1" dirty="0"/>
              <a:t> et al., 2019</a:t>
            </a:r>
          </a:p>
          <a:p>
            <a:r>
              <a:rPr lang="fr-FR" sz="1600" i="1" dirty="0" err="1"/>
              <a:t>Zaninotto</a:t>
            </a:r>
            <a:r>
              <a:rPr lang="fr-FR" sz="1600" i="1" dirty="0"/>
              <a:t> et al., 2022</a:t>
            </a:r>
          </a:p>
          <a:p>
            <a:r>
              <a:rPr lang="fr-FR" sz="1600" i="1" dirty="0" err="1"/>
              <a:t>Fortel</a:t>
            </a:r>
            <a:r>
              <a:rPr lang="fr-FR" sz="1600" i="1" dirty="0"/>
              <a:t> et al., 2014</a:t>
            </a:r>
          </a:p>
          <a:p>
            <a:r>
              <a:rPr lang="fr-FR" sz="1600" i="1" dirty="0" err="1"/>
              <a:t>Geslin</a:t>
            </a:r>
            <a:r>
              <a:rPr lang="fr-FR" sz="1600" i="1" dirty="0"/>
              <a:t> et al., 2019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8474C51-C44E-4F2E-B4D3-81515F3FE16A}"/>
              </a:ext>
            </a:extLst>
          </p:cNvPr>
          <p:cNvSpPr txBox="1"/>
          <p:nvPr/>
        </p:nvSpPr>
        <p:spPr>
          <a:xfrm>
            <a:off x="228531" y="5316153"/>
            <a:ext cx="2391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i="1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884027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AAA965A641954192DF5BAE089C5161" ma:contentTypeVersion="18" ma:contentTypeDescription="Create a new document." ma:contentTypeScope="" ma:versionID="2b5fae716490f7e49d1416c42b176dd7">
  <xsd:schema xmlns:xsd="http://www.w3.org/2001/XMLSchema" xmlns:xs="http://www.w3.org/2001/XMLSchema" xmlns:p="http://schemas.microsoft.com/office/2006/metadata/properties" xmlns:ns2="253025b2-4a9c-4209-a632-52a3c08c08ca" xmlns:ns3="840e9bf2-c54a-4597-b455-3127f597505f" targetNamespace="http://schemas.microsoft.com/office/2006/metadata/properties" ma:root="true" ma:fieldsID="71f4f143fae5e2c59cf80b0c1abbe791" ns2:_="" ns3:_="">
    <xsd:import namespace="253025b2-4a9c-4209-a632-52a3c08c08ca"/>
    <xsd:import namespace="840e9bf2-c54a-4597-b455-3127f59750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No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025b2-4a9c-4209-a632-52a3c08c08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5174ae4-506c-4edd-996c-db57e70c672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Note" ma:index="24" nillable="true" ma:displayName="Note" ma:format="Dropdown" ma:internalName="Not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0e9bf2-c54a-4597-b455-3127f59750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ce52f16-08d8-4303-a4c8-4244dac45979}" ma:internalName="TaxCatchAll" ma:showField="CatchAllData" ma:web="840e9bf2-c54a-4597-b455-3127f59750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01EBA6-FF10-4450-988D-F12C34E3D39B}"/>
</file>

<file path=customXml/itemProps2.xml><?xml version="1.0" encoding="utf-8"?>
<ds:datastoreItem xmlns:ds="http://schemas.openxmlformats.org/officeDocument/2006/customXml" ds:itemID="{E101F538-D282-4F6B-B9A8-AFE8934E4A9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1125</Words>
  <Application>Microsoft Office PowerPoint</Application>
  <PresentationFormat>Widescreen</PresentationFormat>
  <Paragraphs>219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5" baseType="lpstr">
      <vt:lpstr>Arial</vt:lpstr>
      <vt:lpstr>Bahnschrift Light Condensed</vt:lpstr>
      <vt:lpstr>Bahnschrift SemiBold SemiConden</vt:lpstr>
      <vt:lpstr>Bahnschrift SemiCondensed</vt:lpstr>
      <vt:lpstr>Bahnschrift SemiLight SemiConde</vt:lpstr>
      <vt:lpstr>Calibri</vt:lpstr>
      <vt:lpstr>Calibri Light</vt:lpstr>
      <vt:lpstr>Symbol</vt:lpstr>
      <vt:lpstr>Wingdings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Isabelle Dajoz</dc:creator>
  <cp:lastModifiedBy>Denis MICHEZ</cp:lastModifiedBy>
  <cp:revision>86</cp:revision>
  <dcterms:created xsi:type="dcterms:W3CDTF">2022-11-30T12:06:26Z</dcterms:created>
  <dcterms:modified xsi:type="dcterms:W3CDTF">2022-12-07T14:08:55Z</dcterms:modified>
</cp:coreProperties>
</file>